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2" r:id="rId1"/>
  </p:sldMasterIdLst>
  <p:notesMasterIdLst>
    <p:notesMasterId r:id="rId26"/>
  </p:notesMasterIdLst>
  <p:sldIdLst>
    <p:sldId id="256" r:id="rId2"/>
    <p:sldId id="257" r:id="rId3"/>
    <p:sldId id="283" r:id="rId4"/>
    <p:sldId id="284" r:id="rId5"/>
    <p:sldId id="430" r:id="rId6"/>
    <p:sldId id="431" r:id="rId7"/>
    <p:sldId id="414" r:id="rId8"/>
    <p:sldId id="419" r:id="rId9"/>
    <p:sldId id="423" r:id="rId10"/>
    <p:sldId id="420" r:id="rId11"/>
    <p:sldId id="424" r:id="rId12"/>
    <p:sldId id="417" r:id="rId13"/>
    <p:sldId id="425" r:id="rId14"/>
    <p:sldId id="416" r:id="rId15"/>
    <p:sldId id="426" r:id="rId16"/>
    <p:sldId id="418" r:id="rId17"/>
    <p:sldId id="427" r:id="rId18"/>
    <p:sldId id="421" r:id="rId19"/>
    <p:sldId id="428" r:id="rId20"/>
    <p:sldId id="422" r:id="rId21"/>
    <p:sldId id="429" r:id="rId22"/>
    <p:sldId id="413" r:id="rId23"/>
    <p:sldId id="432" r:id="rId24"/>
    <p:sldId id="43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164" autoAdjust="0"/>
  </p:normalViewPr>
  <p:slideViewPr>
    <p:cSldViewPr snapToGrid="0">
      <p:cViewPr varScale="1">
        <p:scale>
          <a:sx n="56" d="100"/>
          <a:sy n="56"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0F083-AE90-49C7-9121-31D50D729430}" type="datetimeFigureOut">
              <a:rPr lang="fr-FR" smtClean="0"/>
              <a:t>23/06/2021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BD11B-732F-45AA-9D88-CEC04B8FD066}" type="slidenum">
              <a:rPr lang="fr-FR" smtClean="0"/>
              <a:t>‹N°›</a:t>
            </a:fld>
            <a:endParaRPr lang="fr-FR"/>
          </a:p>
        </p:txBody>
      </p:sp>
    </p:spTree>
    <p:extLst>
      <p:ext uri="{BB962C8B-B14F-4D97-AF65-F5344CB8AC3E}">
        <p14:creationId xmlns:p14="http://schemas.microsoft.com/office/powerpoint/2010/main" val="152080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Lien du </a:t>
            </a:r>
            <a:r>
              <a:rPr lang="fr-FR" dirty="0" err="1"/>
              <a:t>padlet</a:t>
            </a:r>
            <a:r>
              <a:rPr lang="fr-FR" dirty="0"/>
              <a:t> https://padlet.com/christelle_pourchet/ll08ok4c4h9o65nr</a:t>
            </a:r>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1</a:t>
            </a:fld>
            <a:endParaRPr lang="fr-FR"/>
          </a:p>
        </p:txBody>
      </p:sp>
    </p:spTree>
    <p:extLst>
      <p:ext uri="{BB962C8B-B14F-4D97-AF65-F5344CB8AC3E}">
        <p14:creationId xmlns:p14="http://schemas.microsoft.com/office/powerpoint/2010/main" val="340665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12</a:t>
            </a:fld>
            <a:endParaRPr lang="fr-FR"/>
          </a:p>
        </p:txBody>
      </p:sp>
    </p:spTree>
    <p:extLst>
      <p:ext uri="{BB962C8B-B14F-4D97-AF65-F5344CB8AC3E}">
        <p14:creationId xmlns:p14="http://schemas.microsoft.com/office/powerpoint/2010/main" val="29876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14</a:t>
            </a:fld>
            <a:endParaRPr lang="fr-FR"/>
          </a:p>
        </p:txBody>
      </p:sp>
    </p:spTree>
    <p:extLst>
      <p:ext uri="{BB962C8B-B14F-4D97-AF65-F5344CB8AC3E}">
        <p14:creationId xmlns:p14="http://schemas.microsoft.com/office/powerpoint/2010/main" val="52922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16</a:t>
            </a:fld>
            <a:endParaRPr lang="fr-FR"/>
          </a:p>
        </p:txBody>
      </p:sp>
    </p:spTree>
    <p:extLst>
      <p:ext uri="{BB962C8B-B14F-4D97-AF65-F5344CB8AC3E}">
        <p14:creationId xmlns:p14="http://schemas.microsoft.com/office/powerpoint/2010/main" val="275523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Restitution 20 min sur tableau blanc séparé en 4</a:t>
            </a:r>
          </a:p>
          <a:p>
            <a:endParaRPr lang="fr-FR" dirty="0"/>
          </a:p>
        </p:txBody>
      </p:sp>
      <p:sp>
        <p:nvSpPr>
          <p:cNvPr id="4" name="Espace réservé du numéro de diapositive 3"/>
          <p:cNvSpPr>
            <a:spLocks noGrp="1"/>
          </p:cNvSpPr>
          <p:nvPr>
            <p:ph type="sldNum" sz="quarter" idx="5"/>
          </p:nvPr>
        </p:nvSpPr>
        <p:spPr/>
        <p:txBody>
          <a:bodyPr/>
          <a:lstStyle/>
          <a:p>
            <a:fld id="{C4A401E7-5AC0-4C5D-8BBA-232C2DA23F9F}" type="slidenum">
              <a:rPr lang="fr-FR" smtClean="0"/>
              <a:t>22</a:t>
            </a:fld>
            <a:endParaRPr lang="fr-FR"/>
          </a:p>
        </p:txBody>
      </p:sp>
    </p:spTree>
    <p:extLst>
      <p:ext uri="{BB962C8B-B14F-4D97-AF65-F5344CB8AC3E}">
        <p14:creationId xmlns:p14="http://schemas.microsoft.com/office/powerpoint/2010/main" val="155287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24</a:t>
            </a:fld>
            <a:endParaRPr lang="fr-FR"/>
          </a:p>
        </p:txBody>
      </p:sp>
    </p:spTree>
    <p:extLst>
      <p:ext uri="{BB962C8B-B14F-4D97-AF65-F5344CB8AC3E}">
        <p14:creationId xmlns:p14="http://schemas.microsoft.com/office/powerpoint/2010/main" val="170274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 La </a:t>
            </a:r>
            <a:r>
              <a:rPr lang="fr-FR" sz="1200" b="0" i="0" u="none" strike="noStrike" kern="1200" baseline="0" dirty="0" err="1">
                <a:solidFill>
                  <a:schemeClr val="tx1"/>
                </a:solidFill>
                <a:latin typeface="+mn-lt"/>
                <a:ea typeface="+mn-ea"/>
                <a:cs typeface="+mn-cs"/>
              </a:rPr>
              <a:t>co</a:t>
            </a:r>
            <a:r>
              <a:rPr lang="fr-FR" sz="1200" b="0" i="0" u="none" strike="noStrike" kern="1200" baseline="0" dirty="0">
                <a:solidFill>
                  <a:schemeClr val="tx1"/>
                </a:solidFill>
                <a:latin typeface="+mn-lt"/>
                <a:ea typeface="+mn-ea"/>
                <a:cs typeface="+mn-cs"/>
              </a:rPr>
              <a:t>-intervention peut concerner l’intervention de deux enseignants, mais aussi d’un enseignant et d’un adulte qui n’est pas enseignant. D’où l’intérêt de l’utilisation du terme de « </a:t>
            </a:r>
            <a:r>
              <a:rPr lang="fr-FR" sz="1200" b="1" i="0" u="none" strike="noStrike" kern="1200" baseline="0" dirty="0" err="1">
                <a:solidFill>
                  <a:schemeClr val="tx1"/>
                </a:solidFill>
                <a:latin typeface="+mn-lt"/>
                <a:ea typeface="+mn-ea"/>
                <a:cs typeface="+mn-cs"/>
              </a:rPr>
              <a:t>co</a:t>
            </a:r>
            <a:r>
              <a:rPr lang="fr-FR" sz="1200" b="1" i="0" u="none" strike="noStrike" kern="1200" baseline="0" dirty="0">
                <a:solidFill>
                  <a:schemeClr val="tx1"/>
                </a:solidFill>
                <a:latin typeface="+mn-lt"/>
                <a:ea typeface="+mn-ea"/>
                <a:cs typeface="+mn-cs"/>
              </a:rPr>
              <a:t>-enseignement </a:t>
            </a:r>
            <a:r>
              <a:rPr lang="fr-FR" sz="1200" b="0" i="0" u="none" strike="noStrike" kern="1200" baseline="0" dirty="0">
                <a:solidFill>
                  <a:schemeClr val="tx1"/>
                </a:solidFill>
                <a:latin typeface="+mn-lt"/>
                <a:ea typeface="+mn-ea"/>
                <a:cs typeface="+mn-cs"/>
              </a:rPr>
              <a:t>», sans ambiguïté, avec valorisation des deux professionnels. </a:t>
            </a:r>
            <a:endParaRPr lang="fr-FR" dirty="0"/>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2</a:t>
            </a:fld>
            <a:endParaRPr lang="fr-FR"/>
          </a:p>
        </p:txBody>
      </p:sp>
    </p:spTree>
    <p:extLst>
      <p:ext uri="{BB962C8B-B14F-4D97-AF65-F5344CB8AC3E}">
        <p14:creationId xmlns:p14="http://schemas.microsoft.com/office/powerpoint/2010/main" val="19788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Situation 1 </a:t>
            </a:r>
            <a:r>
              <a:rPr lang="fr-FR" dirty="0"/>
              <a:t>Observation plus précise préparer les observables en amont cela peut être utile en début d’année pour se caler</a:t>
            </a:r>
          </a:p>
          <a:p>
            <a:r>
              <a:rPr lang="fr-FR" dirty="0"/>
              <a:t>Mais également pour regarder des points précis la compréhension des consignes, la mise au travail des élèves,  leur mobilisation, leurs comportements…</a:t>
            </a:r>
          </a:p>
          <a:p>
            <a:r>
              <a:rPr lang="fr-FR" b="1" dirty="0"/>
              <a:t>Situation 2</a:t>
            </a:r>
            <a:r>
              <a:rPr lang="fr-FR" dirty="0"/>
              <a:t> un enseignant enseigne pendant que l’autre circule pour donner une aide aux élèves en fonction de leurs besoins situation intéressante si l’activité risque de présenter des difficultés lorsque des élèves ont dû mal à entrer dans la tâche de part leurs difficultés</a:t>
            </a:r>
          </a:p>
          <a:p>
            <a:r>
              <a:rPr lang="fr-FR" b="1" dirty="0"/>
              <a:t>Situation 3 </a:t>
            </a:r>
            <a:r>
              <a:rPr lang="fr-FR" b="0" dirty="0"/>
              <a:t>les élèves sont dans des groupes plus petits ils bénéficient de toute l’attention de l’enseignants peuvent prendre la parole plus facilement la composition des groupes doit avoir été réfléchie en amont groupe homogène ou hétérogène</a:t>
            </a:r>
          </a:p>
          <a:p>
            <a:endParaRPr lang="fr-FR" b="1" dirty="0"/>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3</a:t>
            </a:fld>
            <a:endParaRPr lang="fr-FR"/>
          </a:p>
        </p:txBody>
      </p:sp>
    </p:spTree>
    <p:extLst>
      <p:ext uri="{BB962C8B-B14F-4D97-AF65-F5344CB8AC3E}">
        <p14:creationId xmlns:p14="http://schemas.microsoft.com/office/powerpoint/2010/main" val="311661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Situation 1</a:t>
            </a:r>
            <a:r>
              <a:rPr lang="fr-FR" dirty="0"/>
              <a:t> Chaque </a:t>
            </a:r>
            <a:r>
              <a:rPr lang="fr-FR" dirty="0" err="1"/>
              <a:t>ensigne</a:t>
            </a:r>
            <a:r>
              <a:rPr lang="fr-FR" dirty="0"/>
              <a:t> son contenu à un groupe et le reproduit à l’autre groupe un 3</a:t>
            </a:r>
            <a:r>
              <a:rPr lang="fr-FR" baseline="30000" dirty="0"/>
              <a:t>ème</a:t>
            </a:r>
            <a:r>
              <a:rPr lang="fr-FR" dirty="0"/>
              <a:t> atelier peut être pensé pour permettre aux élèves d’être en autonomie</a:t>
            </a:r>
          </a:p>
          <a:p>
            <a:r>
              <a:rPr lang="fr-FR" b="1" dirty="0"/>
              <a:t>Situation 2 </a:t>
            </a:r>
            <a:r>
              <a:rPr lang="fr-FR" dirty="0"/>
              <a:t>un enseignant prend en charge le groupe classe pendant que le 2</a:t>
            </a:r>
            <a:r>
              <a:rPr lang="fr-FR" baseline="30000" dirty="0"/>
              <a:t>nd</a:t>
            </a:r>
            <a:r>
              <a:rPr lang="fr-FR" dirty="0"/>
              <a:t> œuvre avec un petit groupe. Cela peut être avec des élèves en difficulté ou au contraire avec des élèves avancés Cela peut être sur un temps courts en fin de séance par ex </a:t>
            </a:r>
          </a:p>
          <a:p>
            <a:r>
              <a:rPr lang="fr-FR" b="1" dirty="0"/>
              <a:t>Situation 3</a:t>
            </a:r>
            <a:r>
              <a:rPr lang="fr-FR" dirty="0"/>
              <a:t> cela peut être utile quand un parle mène un dialogue pendant que l’autre écrit ou manipule …</a:t>
            </a:r>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4</a:t>
            </a:fld>
            <a:endParaRPr lang="fr-FR"/>
          </a:p>
        </p:txBody>
      </p:sp>
    </p:spTree>
    <p:extLst>
      <p:ext uri="{BB962C8B-B14F-4D97-AF65-F5344CB8AC3E}">
        <p14:creationId xmlns:p14="http://schemas.microsoft.com/office/powerpoint/2010/main" val="23559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a:t>
            </a:r>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5</a:t>
            </a:fld>
            <a:endParaRPr lang="fr-FR"/>
          </a:p>
        </p:txBody>
      </p:sp>
    </p:spTree>
    <p:extLst>
      <p:ext uri="{BB962C8B-B14F-4D97-AF65-F5344CB8AC3E}">
        <p14:creationId xmlns:p14="http://schemas.microsoft.com/office/powerpoint/2010/main" val="3271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partir du bilan de la 1</a:t>
            </a:r>
            <a:r>
              <a:rPr lang="fr-FR" baseline="30000" dirty="0"/>
              <a:t>ère</a:t>
            </a:r>
            <a:r>
              <a:rPr lang="fr-FR" dirty="0"/>
              <a:t> session du 17 mai et des souhaits d’approfondissement</a:t>
            </a:r>
          </a:p>
          <a:p>
            <a:r>
              <a:rPr lang="fr-FR" dirty="0"/>
              <a:t>Échange de pratiques d’expériences </a:t>
            </a:r>
          </a:p>
          <a:p>
            <a:r>
              <a:rPr lang="fr-FR" dirty="0"/>
              <a:t>Gestion des espaces et du temps</a:t>
            </a:r>
          </a:p>
        </p:txBody>
      </p:sp>
      <p:sp>
        <p:nvSpPr>
          <p:cNvPr id="4" name="Espace réservé du numéro de diapositive 3"/>
          <p:cNvSpPr>
            <a:spLocks noGrp="1"/>
          </p:cNvSpPr>
          <p:nvPr>
            <p:ph type="sldNum" sz="quarter" idx="5"/>
          </p:nvPr>
        </p:nvSpPr>
        <p:spPr/>
        <p:txBody>
          <a:bodyPr/>
          <a:lstStyle/>
          <a:p>
            <a:fld id="{519BD11B-732F-45AA-9D88-CEC04B8FD066}" type="slidenum">
              <a:rPr lang="fr-FR" smtClean="0"/>
              <a:t>6</a:t>
            </a:fld>
            <a:endParaRPr lang="fr-FR"/>
          </a:p>
        </p:txBody>
      </p:sp>
    </p:spTree>
    <p:extLst>
      <p:ext uri="{BB962C8B-B14F-4D97-AF65-F5344CB8AC3E}">
        <p14:creationId xmlns:p14="http://schemas.microsoft.com/office/powerpoint/2010/main" val="387310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J’entends / je prononce : réactivation de la conscience phonologique faire la semaine précédente. </a:t>
            </a:r>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7</a:t>
            </a:fld>
            <a:endParaRPr lang="fr-FR"/>
          </a:p>
        </p:txBody>
      </p:sp>
    </p:spTree>
    <p:extLst>
      <p:ext uri="{BB962C8B-B14F-4D97-AF65-F5344CB8AC3E}">
        <p14:creationId xmlns:p14="http://schemas.microsoft.com/office/powerpoint/2010/main" val="165940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J’entends / je prononce : réactivation de la conscience phonologique faire la semaine précédente. </a:t>
            </a:r>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8</a:t>
            </a:fld>
            <a:endParaRPr lang="fr-FR"/>
          </a:p>
        </p:txBody>
      </p:sp>
    </p:spTree>
    <p:extLst>
      <p:ext uri="{BB962C8B-B14F-4D97-AF65-F5344CB8AC3E}">
        <p14:creationId xmlns:p14="http://schemas.microsoft.com/office/powerpoint/2010/main" val="164709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J’entends / je prononce : réactivation de la conscience phonologique faire la semaine précédente. </a:t>
            </a:r>
          </a:p>
        </p:txBody>
      </p:sp>
      <p:sp>
        <p:nvSpPr>
          <p:cNvPr id="4" name="Espace réservé du numéro de diapositive 3"/>
          <p:cNvSpPr>
            <a:spLocks noGrp="1"/>
          </p:cNvSpPr>
          <p:nvPr>
            <p:ph type="sldNum" sz="quarter" idx="5"/>
          </p:nvPr>
        </p:nvSpPr>
        <p:spPr/>
        <p:txBody>
          <a:bodyPr/>
          <a:lstStyle/>
          <a:p>
            <a:fld id="{2B480579-7AF4-4FE6-9ACD-5B19AC951A66}" type="slidenum">
              <a:rPr lang="fr-FR" smtClean="0"/>
              <a:t>10</a:t>
            </a:fld>
            <a:endParaRPr lang="fr-FR"/>
          </a:p>
        </p:txBody>
      </p:sp>
    </p:spTree>
    <p:extLst>
      <p:ext uri="{BB962C8B-B14F-4D97-AF65-F5344CB8AC3E}">
        <p14:creationId xmlns:p14="http://schemas.microsoft.com/office/powerpoint/2010/main" val="159030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827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845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10153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46863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73720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34616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496408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587149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304791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smtClean="0"/>
              <a:t>6/23/2021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9951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2159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83554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6/23/2021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4868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6/23/2021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9818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CBC1C18-307B-4F68-A007-B5B542270E8D}"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625801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smtClean="0"/>
              <a:t>6/23/2021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9763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6/23/2021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5668633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92CCC-59AC-4A02-AB21-11B69DA29CFC}"/>
              </a:ext>
            </a:extLst>
          </p:cNvPr>
          <p:cNvSpPr>
            <a:spLocks noGrp="1"/>
          </p:cNvSpPr>
          <p:nvPr>
            <p:ph type="ctrTitle"/>
          </p:nvPr>
        </p:nvSpPr>
        <p:spPr>
          <a:xfrm>
            <a:off x="2895725" y="1005295"/>
            <a:ext cx="7973558" cy="1019706"/>
          </a:xfrm>
        </p:spPr>
        <p:txBody>
          <a:bodyPr>
            <a:normAutofit fontScale="90000"/>
          </a:bodyPr>
          <a:lstStyle/>
          <a:p>
            <a:pPr algn="l"/>
            <a:r>
              <a:rPr lang="fr-FR" sz="5400" b="1" dirty="0">
                <a:solidFill>
                  <a:schemeClr val="accent1"/>
                </a:solidFill>
                <a:latin typeface="Britannic Bold" panose="020B0903060703020204" pitchFamily="34" charset="0"/>
              </a:rPr>
              <a:t>LE CO-ENSEIGNEMENT </a:t>
            </a:r>
            <a:br>
              <a:rPr lang="fr-FR" sz="5400" b="1" dirty="0">
                <a:solidFill>
                  <a:schemeClr val="accent1"/>
                </a:solidFill>
                <a:latin typeface="Britannic Bold" panose="020B0903060703020204" pitchFamily="34" charset="0"/>
              </a:rPr>
            </a:br>
            <a:r>
              <a:rPr lang="fr-FR" sz="5400" b="1" dirty="0">
                <a:solidFill>
                  <a:schemeClr val="accent1"/>
                </a:solidFill>
                <a:latin typeface="Britannic Bold" panose="020B0903060703020204" pitchFamily="34" charset="0"/>
              </a:rPr>
              <a:t>2</a:t>
            </a:r>
            <a:r>
              <a:rPr lang="fr-FR" sz="5400" b="1" baseline="30000" dirty="0">
                <a:solidFill>
                  <a:schemeClr val="accent1"/>
                </a:solidFill>
                <a:latin typeface="Britannic Bold" panose="020B0903060703020204" pitchFamily="34" charset="0"/>
              </a:rPr>
              <a:t>ème</a:t>
            </a:r>
            <a:r>
              <a:rPr lang="fr-FR" sz="5400" b="1" dirty="0">
                <a:solidFill>
                  <a:schemeClr val="accent1"/>
                </a:solidFill>
                <a:latin typeface="Britannic Bold" panose="020B0903060703020204" pitchFamily="34" charset="0"/>
              </a:rPr>
              <a:t> session juin 2021</a:t>
            </a:r>
          </a:p>
        </p:txBody>
      </p:sp>
      <p:pic>
        <p:nvPicPr>
          <p:cNvPr id="5" name="Image 4">
            <a:extLst>
              <a:ext uri="{FF2B5EF4-FFF2-40B4-BE49-F238E27FC236}">
                <a16:creationId xmlns:a16="http://schemas.microsoft.com/office/drawing/2014/main" id="{4443AC1C-3264-4BB8-B80C-C54FCC3B4C93}"/>
              </a:ext>
            </a:extLst>
          </p:cNvPr>
          <p:cNvPicPr>
            <a:picLocks noChangeAspect="1"/>
          </p:cNvPicPr>
          <p:nvPr/>
        </p:nvPicPr>
        <p:blipFill>
          <a:blip r:embed="rId3"/>
          <a:stretch>
            <a:fillRect/>
          </a:stretch>
        </p:blipFill>
        <p:spPr>
          <a:xfrm>
            <a:off x="10452386" y="0"/>
            <a:ext cx="1739614" cy="1515148"/>
          </a:xfrm>
          <a:prstGeom prst="rect">
            <a:avLst/>
          </a:prstGeom>
        </p:spPr>
      </p:pic>
      <p:pic>
        <p:nvPicPr>
          <p:cNvPr id="7" name="Image 6">
            <a:extLst>
              <a:ext uri="{FF2B5EF4-FFF2-40B4-BE49-F238E27FC236}">
                <a16:creationId xmlns:a16="http://schemas.microsoft.com/office/drawing/2014/main" id="{49D450E1-550D-49BA-886B-806FA43BA32F}"/>
              </a:ext>
            </a:extLst>
          </p:cNvPr>
          <p:cNvPicPr>
            <a:picLocks noChangeAspect="1"/>
          </p:cNvPicPr>
          <p:nvPr/>
        </p:nvPicPr>
        <p:blipFill rotWithShape="1">
          <a:blip r:embed="rId4"/>
          <a:srcRect t="12696"/>
          <a:stretch/>
        </p:blipFill>
        <p:spPr>
          <a:xfrm>
            <a:off x="3963295" y="2674188"/>
            <a:ext cx="5308288" cy="347577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218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7652" y="1924421"/>
            <a:ext cx="8382000" cy="4613198"/>
          </a:xfrm>
        </p:spPr>
        <p:txBody>
          <a:bodyPr>
            <a:normAutofit/>
          </a:bodyPr>
          <a:lstStyle/>
          <a:p>
            <a:pPr marL="0" indent="0">
              <a:buNone/>
            </a:pPr>
            <a:r>
              <a:rPr lang="fr-FR" sz="2000" b="1" dirty="0"/>
              <a:t>Propose chaque jour à chacun, selon ses besoins :</a:t>
            </a:r>
          </a:p>
          <a:p>
            <a:endParaRPr lang="fr-FR" sz="2000" b="1" dirty="0"/>
          </a:p>
          <a:p>
            <a:r>
              <a:rPr lang="fr-FR" sz="2000" b="1" dirty="0"/>
              <a:t>Des manipulations de phonèmes </a:t>
            </a:r>
            <a:r>
              <a:rPr lang="fr-FR" sz="2000" dirty="0"/>
              <a:t>ou syllabes en conscience phonologique et </a:t>
            </a:r>
            <a:r>
              <a:rPr lang="fr-FR" sz="2000" b="1" dirty="0"/>
              <a:t>des jeux autour du principe alphabétique </a:t>
            </a:r>
            <a:r>
              <a:rPr lang="fr-FR" sz="2000" dirty="0"/>
              <a:t>pour les non décodeurs </a:t>
            </a:r>
            <a:r>
              <a:rPr lang="fr-FR" sz="2000" b="1" dirty="0"/>
              <a:t>;</a:t>
            </a:r>
          </a:p>
          <a:p>
            <a:r>
              <a:rPr lang="fr-FR" sz="2000" b="1" dirty="0"/>
              <a:t>des syllabogrammes </a:t>
            </a:r>
            <a:r>
              <a:rPr lang="fr-FR" sz="2000" dirty="0"/>
              <a:t>pour les élèves découvreurs </a:t>
            </a:r>
            <a:r>
              <a:rPr lang="fr-FR" sz="2000" b="1" dirty="0"/>
              <a:t>; </a:t>
            </a:r>
            <a:endParaRPr lang="fr-FR" sz="2000" b="1" dirty="0">
              <a:solidFill>
                <a:srgbClr val="F9AD15"/>
              </a:solidFill>
            </a:endParaRPr>
          </a:p>
          <a:p>
            <a:r>
              <a:rPr lang="fr-FR" sz="2000" b="1" dirty="0"/>
              <a:t> une  lecture fluence </a:t>
            </a:r>
            <a:r>
              <a:rPr lang="fr-FR" sz="2000" dirty="0"/>
              <a:t>de combinaisons syllabiques, des mots, des phrases, de textes pour les élèves </a:t>
            </a:r>
            <a:r>
              <a:rPr lang="fr-FR" sz="2000" dirty="0" err="1"/>
              <a:t>annoneurs</a:t>
            </a:r>
            <a:r>
              <a:rPr lang="fr-FR" sz="2000" dirty="0"/>
              <a:t> </a:t>
            </a:r>
            <a:r>
              <a:rPr lang="fr-FR" sz="2000" b="1" dirty="0"/>
              <a:t>;</a:t>
            </a:r>
          </a:p>
          <a:p>
            <a:r>
              <a:rPr lang="fr-FR" sz="2000" b="1" dirty="0"/>
              <a:t>Une lecture expressive </a:t>
            </a:r>
            <a:r>
              <a:rPr lang="fr-FR" sz="2000" dirty="0"/>
              <a:t>pour les élèves décodeurs.</a:t>
            </a:r>
            <a:endParaRPr lang="fr-FR" sz="2000" b="1" dirty="0"/>
          </a:p>
        </p:txBody>
      </p:sp>
      <p:sp>
        <p:nvSpPr>
          <p:cNvPr id="4" name="Sous-titre 2">
            <a:extLst>
              <a:ext uri="{FF2B5EF4-FFF2-40B4-BE49-F238E27FC236}">
                <a16:creationId xmlns:a16="http://schemas.microsoft.com/office/drawing/2014/main" id="{B7A42FF7-F7C1-44B4-81E1-B674B4CA0CB2}"/>
              </a:ext>
            </a:extLst>
          </p:cNvPr>
          <p:cNvSpPr txBox="1">
            <a:spLocks/>
          </p:cNvSpPr>
          <p:nvPr/>
        </p:nvSpPr>
        <p:spPr>
          <a:xfrm>
            <a:off x="1828801" y="582755"/>
            <a:ext cx="9385539" cy="5710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a:t>
            </a:r>
            <a:r>
              <a:rPr lang="fr-FR" sz="2800" b="1" cap="all" spc="-100" dirty="0" err="1">
                <a:solidFill>
                  <a:srgbClr val="F9AD15"/>
                </a:solidFill>
                <a:latin typeface="Arial Black" panose="020B0A04020102020204" pitchFamily="34" charset="0"/>
                <a:ea typeface="+mj-ea"/>
                <a:cs typeface="+mj-cs"/>
              </a:rPr>
              <a:t>reussite</a:t>
            </a:r>
            <a:r>
              <a:rPr lang="fr-FR" sz="2800" b="1" cap="all" spc="-100" dirty="0">
                <a:solidFill>
                  <a:srgbClr val="F9AD15"/>
                </a:solidFill>
                <a:latin typeface="Arial Black" panose="020B0A04020102020204" pitchFamily="34" charset="0"/>
                <a:ea typeface="+mj-ea"/>
                <a:cs typeface="+mj-cs"/>
              </a:rPr>
              <a:t> pour LES ATELIERS PAR PROFILS DE </a:t>
            </a:r>
            <a:r>
              <a:rPr lang="fr-FR" sz="2800" b="1" cap="all" spc="-100" dirty="0" err="1">
                <a:solidFill>
                  <a:srgbClr val="F9AD15"/>
                </a:solidFill>
                <a:latin typeface="Arial Black" panose="020B0A04020102020204" pitchFamily="34" charset="0"/>
                <a:ea typeface="+mj-ea"/>
                <a:cs typeface="+mj-cs"/>
              </a:rPr>
              <a:t>deCODEURS</a:t>
            </a:r>
            <a:endParaRPr lang="fr-FR" sz="2800" b="1" cap="all" spc="-100" dirty="0">
              <a:solidFill>
                <a:srgbClr val="F9AD15"/>
              </a:solidFill>
              <a:latin typeface="Arial Black" panose="020B0A04020102020204" pitchFamily="34" charset="0"/>
              <a:ea typeface="+mj-ea"/>
              <a:cs typeface="+mj-cs"/>
            </a:endParaRP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6343358" y="20641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828801" y="1441944"/>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spTree>
    <p:extLst>
      <p:ext uri="{BB962C8B-B14F-4D97-AF65-F5344CB8AC3E}">
        <p14:creationId xmlns:p14="http://schemas.microsoft.com/office/powerpoint/2010/main" val="348178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2592925" y="624110"/>
            <a:ext cx="9087241" cy="842381"/>
          </a:xfrm>
        </p:spPr>
        <p:txBody>
          <a:bodyPr>
            <a:normAutofit fontScale="90000"/>
          </a:bodyPr>
          <a:lstStyle/>
          <a:p>
            <a:pPr algn="ctr" defTabSz="685800">
              <a:lnSpc>
                <a:spcPct val="90000"/>
              </a:lnSpc>
            </a:pPr>
            <a:r>
              <a:rPr lang="fr-FR" sz="2800" b="1" cap="all" spc="-100" dirty="0">
                <a:solidFill>
                  <a:srgbClr val="F9AD15"/>
                </a:solidFill>
                <a:latin typeface="Arial Black" panose="020B0A04020102020204" pitchFamily="34" charset="0"/>
              </a:rPr>
              <a:t>LES ATELIERS PAR PROFILS DE DECODEURS</a:t>
            </a:r>
            <a:br>
              <a:rPr lang="fr-FR" sz="2800" b="1" cap="all" spc="-100" dirty="0">
                <a:solidFill>
                  <a:srgbClr val="F9AD15"/>
                </a:solidFill>
                <a:latin typeface="Arial Black" panose="020B0A04020102020204" pitchFamily="34" charset="0"/>
              </a:rPr>
            </a:br>
            <a:r>
              <a:rPr lang="fr-FR" sz="2800" b="1" cap="all" spc="-100" dirty="0">
                <a:solidFill>
                  <a:srgbClr val="F9AD15"/>
                </a:solidFill>
                <a:latin typeface="Arial Black" panose="020B0A04020102020204" pitchFamily="34" charset="0"/>
              </a:rPr>
              <a:t>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4761780" y="1886158"/>
            <a:ext cx="5779699" cy="2031325"/>
          </a:xfrm>
          <a:prstGeom prst="rect">
            <a:avLst/>
          </a:prstGeom>
          <a:noFill/>
        </p:spPr>
        <p:txBody>
          <a:bodyPr wrap="square" rtlCol="0">
            <a:spAutoFit/>
          </a:bodyPr>
          <a:lstStyle/>
          <a:p>
            <a:r>
              <a:rPr lang="fr-FR" dirty="0"/>
              <a:t>Un enseignant s’occupe du groupe des non-décodeurs tandis que l’autre enseignant circule dans les 3 autres groupes.</a:t>
            </a:r>
          </a:p>
          <a:p>
            <a:endParaRPr lang="fr-FR" dirty="0"/>
          </a:p>
          <a:p>
            <a:r>
              <a:rPr lang="fr-FR" dirty="0"/>
              <a:t>Autre modalité : chaque enseignant a en charge deux groupes. </a:t>
            </a:r>
          </a:p>
          <a:p>
            <a:endParaRPr lang="fr-FR" dirty="0"/>
          </a:p>
        </p:txBody>
      </p:sp>
      <p:pic>
        <p:nvPicPr>
          <p:cNvPr id="3" name="Image 2">
            <a:extLst>
              <a:ext uri="{FF2B5EF4-FFF2-40B4-BE49-F238E27FC236}">
                <a16:creationId xmlns:a16="http://schemas.microsoft.com/office/drawing/2014/main" id="{56D060F4-E49D-4C8C-998A-4A7CE8F22B89}"/>
              </a:ext>
            </a:extLst>
          </p:cNvPr>
          <p:cNvPicPr>
            <a:picLocks noChangeAspect="1"/>
          </p:cNvPicPr>
          <p:nvPr/>
        </p:nvPicPr>
        <p:blipFill>
          <a:blip r:embed="rId2"/>
          <a:stretch>
            <a:fillRect/>
          </a:stretch>
        </p:blipFill>
        <p:spPr>
          <a:xfrm>
            <a:off x="2051291" y="1886158"/>
            <a:ext cx="2178437" cy="2133751"/>
          </a:xfrm>
          <a:prstGeom prst="rect">
            <a:avLst/>
          </a:prstGeom>
        </p:spPr>
      </p:pic>
    </p:spTree>
    <p:extLst>
      <p:ext uri="{BB962C8B-B14F-4D97-AF65-F5344CB8AC3E}">
        <p14:creationId xmlns:p14="http://schemas.microsoft.com/office/powerpoint/2010/main" val="88359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1" y="2301133"/>
            <a:ext cx="8382000" cy="3722085"/>
          </a:xfrm>
        </p:spPr>
        <p:txBody>
          <a:bodyPr>
            <a:noAutofit/>
          </a:bodyPr>
          <a:lstStyle/>
          <a:p>
            <a:pPr>
              <a:lnSpc>
                <a:spcPct val="150000"/>
              </a:lnSpc>
            </a:pPr>
            <a:r>
              <a:rPr lang="fr-FR" sz="2000" b="1" dirty="0"/>
              <a:t>La démarche de la collecte et de la catégorisation par classe grammaticale</a:t>
            </a:r>
            <a:endParaRPr lang="fr-FR" sz="2000" b="1" dirty="0">
              <a:solidFill>
                <a:srgbClr val="F9AD15"/>
              </a:solidFill>
            </a:endParaRPr>
          </a:p>
          <a:p>
            <a:pPr>
              <a:lnSpc>
                <a:spcPct val="150000"/>
              </a:lnSpc>
            </a:pPr>
            <a:r>
              <a:rPr lang="fr-FR" sz="2000" b="1" dirty="0"/>
              <a:t>La fabrique de phrases</a:t>
            </a:r>
          </a:p>
          <a:p>
            <a:pPr>
              <a:lnSpc>
                <a:spcPct val="150000"/>
              </a:lnSpc>
            </a:pPr>
            <a:r>
              <a:rPr lang="fr-FR" sz="2000" b="1" dirty="0"/>
              <a:t>L’utilisation des règles construites en classe et basées sur la régularité de la langue</a:t>
            </a:r>
          </a:p>
          <a:p>
            <a:pPr>
              <a:lnSpc>
                <a:spcPct val="150000"/>
              </a:lnSpc>
            </a:pPr>
            <a:r>
              <a:rPr lang="fr-FR" sz="2000" b="1" dirty="0"/>
              <a:t>La mémorisation et l’automatisation</a:t>
            </a:r>
          </a:p>
          <a:p>
            <a:pPr>
              <a:lnSpc>
                <a:spcPct val="150000"/>
              </a:lnSpc>
            </a:pPr>
            <a:r>
              <a:rPr lang="fr-FR" sz="2000" b="1" dirty="0"/>
              <a:t>Le transfert de connaissance</a:t>
            </a:r>
          </a:p>
        </p:txBody>
      </p:sp>
      <p:sp>
        <p:nvSpPr>
          <p:cNvPr id="4" name="Sous-titre 2">
            <a:extLst>
              <a:ext uri="{FF2B5EF4-FFF2-40B4-BE49-F238E27FC236}">
                <a16:creationId xmlns:a16="http://schemas.microsoft.com/office/drawing/2014/main" id="{B7A42FF7-F7C1-44B4-81E1-B674B4CA0CB2}"/>
              </a:ext>
            </a:extLst>
          </p:cNvPr>
          <p:cNvSpPr txBox="1">
            <a:spLocks/>
          </p:cNvSpPr>
          <p:nvPr/>
        </p:nvSpPr>
        <p:spPr>
          <a:xfrm>
            <a:off x="1828801" y="582755"/>
            <a:ext cx="8436928" cy="8591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réussite de L’ENSEIGNEMENT de l’EDL</a:t>
            </a: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6343358" y="20641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828801" y="1441944"/>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spTree>
    <p:extLst>
      <p:ext uri="{BB962C8B-B14F-4D97-AF65-F5344CB8AC3E}">
        <p14:creationId xmlns:p14="http://schemas.microsoft.com/office/powerpoint/2010/main" val="275218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1989553" y="82149"/>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EDL 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4451229" y="924530"/>
            <a:ext cx="5779699" cy="1754326"/>
          </a:xfrm>
          <a:prstGeom prst="rect">
            <a:avLst/>
          </a:prstGeom>
          <a:noFill/>
        </p:spPr>
        <p:txBody>
          <a:bodyPr wrap="square" rtlCol="0">
            <a:spAutoFit/>
          </a:bodyPr>
          <a:lstStyle/>
          <a:p>
            <a:endParaRPr lang="fr-FR" dirty="0"/>
          </a:p>
          <a:p>
            <a:r>
              <a:rPr lang="fr-FR" dirty="0"/>
              <a:t>Mise en place de la collecte de mots avec les élèves. Un enseignant questionne les élèves sur les nouveaux mots appris. L’autre enseignant fabrique les étiquettes à mettre dans les boites et catégorisent avec les élèves.</a:t>
            </a:r>
          </a:p>
        </p:txBody>
      </p:sp>
      <p:pic>
        <p:nvPicPr>
          <p:cNvPr id="4" name="Image 3">
            <a:extLst>
              <a:ext uri="{FF2B5EF4-FFF2-40B4-BE49-F238E27FC236}">
                <a16:creationId xmlns:a16="http://schemas.microsoft.com/office/drawing/2014/main" id="{5BBB0578-72DE-40F4-A880-7962641AD34E}"/>
              </a:ext>
            </a:extLst>
          </p:cNvPr>
          <p:cNvPicPr>
            <a:picLocks noChangeAspect="1"/>
          </p:cNvPicPr>
          <p:nvPr/>
        </p:nvPicPr>
        <p:blipFill>
          <a:blip r:embed="rId2"/>
          <a:stretch>
            <a:fillRect/>
          </a:stretch>
        </p:blipFill>
        <p:spPr>
          <a:xfrm>
            <a:off x="2716555" y="1200076"/>
            <a:ext cx="1590675" cy="1752600"/>
          </a:xfrm>
          <a:prstGeom prst="rect">
            <a:avLst/>
          </a:prstGeom>
        </p:spPr>
      </p:pic>
      <p:pic>
        <p:nvPicPr>
          <p:cNvPr id="5" name="Image 4">
            <a:extLst>
              <a:ext uri="{FF2B5EF4-FFF2-40B4-BE49-F238E27FC236}">
                <a16:creationId xmlns:a16="http://schemas.microsoft.com/office/drawing/2014/main" id="{9B171799-2D52-44F1-9493-937571B4B56A}"/>
              </a:ext>
            </a:extLst>
          </p:cNvPr>
          <p:cNvPicPr>
            <a:picLocks noChangeAspect="1"/>
          </p:cNvPicPr>
          <p:nvPr/>
        </p:nvPicPr>
        <p:blipFill>
          <a:blip r:embed="rId3"/>
          <a:stretch>
            <a:fillRect/>
          </a:stretch>
        </p:blipFill>
        <p:spPr>
          <a:xfrm>
            <a:off x="2259355" y="3046366"/>
            <a:ext cx="2047875" cy="1800225"/>
          </a:xfrm>
          <a:prstGeom prst="rect">
            <a:avLst/>
          </a:prstGeom>
        </p:spPr>
      </p:pic>
      <p:sp>
        <p:nvSpPr>
          <p:cNvPr id="7" name="ZoneTexte 6">
            <a:extLst>
              <a:ext uri="{FF2B5EF4-FFF2-40B4-BE49-F238E27FC236}">
                <a16:creationId xmlns:a16="http://schemas.microsoft.com/office/drawing/2014/main" id="{F75292CF-6DF9-4D64-8B21-8E00685F0370}"/>
              </a:ext>
            </a:extLst>
          </p:cNvPr>
          <p:cNvSpPr txBox="1"/>
          <p:nvPr/>
        </p:nvSpPr>
        <p:spPr>
          <a:xfrm>
            <a:off x="4451229" y="2792316"/>
            <a:ext cx="6107503" cy="2308324"/>
          </a:xfrm>
          <a:prstGeom prst="rect">
            <a:avLst/>
          </a:prstGeom>
          <a:noFill/>
        </p:spPr>
        <p:txBody>
          <a:bodyPr wrap="square" rtlCol="0">
            <a:spAutoFit/>
          </a:bodyPr>
          <a:lstStyle/>
          <a:p>
            <a:endParaRPr lang="fr-FR" dirty="0"/>
          </a:p>
          <a:p>
            <a:r>
              <a:rPr lang="fr-FR" dirty="0"/>
              <a:t>Mise en place de l’atelier phrases  par groupe de 3, groupe homogène.</a:t>
            </a:r>
          </a:p>
          <a:p>
            <a:r>
              <a:rPr lang="fr-FR" dirty="0"/>
              <a:t>Un enseignant circule dans les différents groupes. Il régule les échanges, observe et écoute les élèves pour la mise en commun. </a:t>
            </a:r>
          </a:p>
          <a:p>
            <a:r>
              <a:rPr lang="fr-FR" dirty="0"/>
              <a:t>Un enseignant en soutien des élèves les plus en difficultés. </a:t>
            </a:r>
          </a:p>
        </p:txBody>
      </p:sp>
      <p:pic>
        <p:nvPicPr>
          <p:cNvPr id="6" name="Image 5">
            <a:extLst>
              <a:ext uri="{FF2B5EF4-FFF2-40B4-BE49-F238E27FC236}">
                <a16:creationId xmlns:a16="http://schemas.microsoft.com/office/drawing/2014/main" id="{93E02BDC-7385-49BC-8A24-FDD5748904BC}"/>
              </a:ext>
            </a:extLst>
          </p:cNvPr>
          <p:cNvPicPr>
            <a:picLocks noChangeAspect="1"/>
          </p:cNvPicPr>
          <p:nvPr/>
        </p:nvPicPr>
        <p:blipFill>
          <a:blip r:embed="rId4"/>
          <a:stretch>
            <a:fillRect/>
          </a:stretch>
        </p:blipFill>
        <p:spPr>
          <a:xfrm>
            <a:off x="2565256" y="4894665"/>
            <a:ext cx="1752600" cy="1819275"/>
          </a:xfrm>
          <a:prstGeom prst="rect">
            <a:avLst/>
          </a:prstGeom>
        </p:spPr>
      </p:pic>
      <p:sp>
        <p:nvSpPr>
          <p:cNvPr id="8" name="ZoneTexte 7">
            <a:extLst>
              <a:ext uri="{FF2B5EF4-FFF2-40B4-BE49-F238E27FC236}">
                <a16:creationId xmlns:a16="http://schemas.microsoft.com/office/drawing/2014/main" id="{A8BFA602-5520-4EB8-8BF5-B7E2F0609805}"/>
              </a:ext>
            </a:extLst>
          </p:cNvPr>
          <p:cNvSpPr txBox="1"/>
          <p:nvPr/>
        </p:nvSpPr>
        <p:spPr>
          <a:xfrm>
            <a:off x="4623757" y="5227608"/>
            <a:ext cx="6866628" cy="1200329"/>
          </a:xfrm>
          <a:prstGeom prst="rect">
            <a:avLst/>
          </a:prstGeom>
          <a:noFill/>
        </p:spPr>
        <p:txBody>
          <a:bodyPr wrap="square" rtlCol="0">
            <a:spAutoFit/>
          </a:bodyPr>
          <a:lstStyle/>
          <a:p>
            <a:r>
              <a:rPr lang="fr-FR" dirty="0"/>
              <a:t>Mise en place de l’atelier phrase groupes de 3 hétérogènes Les 2 enseignants circulent, régulent les échanges et restent en observation pour écouter les arguments des élèves pour la mise en commun</a:t>
            </a:r>
          </a:p>
        </p:txBody>
      </p:sp>
      <p:pic>
        <p:nvPicPr>
          <p:cNvPr id="9" name="Image 8">
            <a:extLst>
              <a:ext uri="{FF2B5EF4-FFF2-40B4-BE49-F238E27FC236}">
                <a16:creationId xmlns:a16="http://schemas.microsoft.com/office/drawing/2014/main" id="{08B8F2C4-E176-4F62-A710-43AEDA751716}"/>
              </a:ext>
            </a:extLst>
          </p:cNvPr>
          <p:cNvPicPr>
            <a:picLocks noChangeAspect="1"/>
          </p:cNvPicPr>
          <p:nvPr/>
        </p:nvPicPr>
        <p:blipFill>
          <a:blip r:embed="rId5"/>
          <a:stretch>
            <a:fillRect/>
          </a:stretch>
        </p:blipFill>
        <p:spPr>
          <a:xfrm>
            <a:off x="217228" y="3046366"/>
            <a:ext cx="2000250" cy="1552575"/>
          </a:xfrm>
          <a:prstGeom prst="rect">
            <a:avLst/>
          </a:prstGeom>
        </p:spPr>
      </p:pic>
      <p:pic>
        <p:nvPicPr>
          <p:cNvPr id="12" name="Image 11">
            <a:extLst>
              <a:ext uri="{FF2B5EF4-FFF2-40B4-BE49-F238E27FC236}">
                <a16:creationId xmlns:a16="http://schemas.microsoft.com/office/drawing/2014/main" id="{CF0E9D61-E3D9-488C-BC1C-8B69D58166AA}"/>
              </a:ext>
            </a:extLst>
          </p:cNvPr>
          <p:cNvPicPr>
            <a:picLocks noChangeAspect="1"/>
          </p:cNvPicPr>
          <p:nvPr/>
        </p:nvPicPr>
        <p:blipFill>
          <a:blip r:embed="rId5"/>
          <a:stretch>
            <a:fillRect/>
          </a:stretch>
        </p:blipFill>
        <p:spPr>
          <a:xfrm>
            <a:off x="259105" y="5161365"/>
            <a:ext cx="2000250" cy="1552575"/>
          </a:xfrm>
          <a:prstGeom prst="rect">
            <a:avLst/>
          </a:prstGeom>
        </p:spPr>
      </p:pic>
    </p:spTree>
    <p:extLst>
      <p:ext uri="{BB962C8B-B14F-4D97-AF65-F5344CB8AC3E}">
        <p14:creationId xmlns:p14="http://schemas.microsoft.com/office/powerpoint/2010/main" val="222676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1" y="2301133"/>
            <a:ext cx="8382000" cy="3747959"/>
          </a:xfrm>
        </p:spPr>
        <p:txBody>
          <a:bodyPr>
            <a:normAutofit/>
          </a:bodyPr>
          <a:lstStyle/>
          <a:p>
            <a:pPr>
              <a:lnSpc>
                <a:spcPct val="150000"/>
              </a:lnSpc>
            </a:pPr>
            <a:r>
              <a:rPr lang="fr-FR" sz="2000" b="1" dirty="0"/>
              <a:t>La démarche de la collecte et de la classification </a:t>
            </a:r>
            <a:endParaRPr lang="fr-FR" sz="2000" b="1" dirty="0">
              <a:solidFill>
                <a:srgbClr val="F9AD15"/>
              </a:solidFill>
            </a:endParaRPr>
          </a:p>
          <a:p>
            <a:pPr>
              <a:lnSpc>
                <a:spcPct val="150000"/>
              </a:lnSpc>
            </a:pPr>
            <a:r>
              <a:rPr lang="fr-FR" sz="2000" b="1" dirty="0"/>
              <a:t>L’étude des morphèmes</a:t>
            </a:r>
            <a:endParaRPr lang="fr-FR" sz="2000" dirty="0"/>
          </a:p>
          <a:p>
            <a:pPr>
              <a:lnSpc>
                <a:spcPct val="150000"/>
              </a:lnSpc>
            </a:pPr>
            <a:r>
              <a:rPr lang="fr-FR" sz="2000" b="1" dirty="0"/>
              <a:t>La construction de réseau de mots</a:t>
            </a:r>
            <a:endParaRPr lang="fr-FR" sz="2000" b="1" dirty="0">
              <a:solidFill>
                <a:srgbClr val="F9AD15"/>
              </a:solidFill>
            </a:endParaRPr>
          </a:p>
          <a:p>
            <a:pPr>
              <a:lnSpc>
                <a:spcPct val="150000"/>
              </a:lnSpc>
            </a:pPr>
            <a:r>
              <a:rPr lang="fr-FR" sz="2000" b="1" dirty="0"/>
              <a:t>Le lien avec les autres domaines pour permettre la mémorisation à long terme</a:t>
            </a:r>
          </a:p>
        </p:txBody>
      </p:sp>
      <p:sp>
        <p:nvSpPr>
          <p:cNvPr id="4" name="Sous-titre 2">
            <a:extLst>
              <a:ext uri="{FF2B5EF4-FFF2-40B4-BE49-F238E27FC236}">
                <a16:creationId xmlns:a16="http://schemas.microsoft.com/office/drawing/2014/main" id="{B7A42FF7-F7C1-44B4-81E1-B674B4CA0CB2}"/>
              </a:ext>
            </a:extLst>
          </p:cNvPr>
          <p:cNvSpPr txBox="1">
            <a:spLocks/>
          </p:cNvSpPr>
          <p:nvPr/>
        </p:nvSpPr>
        <p:spPr>
          <a:xfrm>
            <a:off x="1828801" y="582755"/>
            <a:ext cx="8436928" cy="8591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réussite de L’ENSEIGNEMENT DU LEXIQUE</a:t>
            </a: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6343358" y="20641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828801" y="1441944"/>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spTree>
    <p:extLst>
      <p:ext uri="{BB962C8B-B14F-4D97-AF65-F5344CB8AC3E}">
        <p14:creationId xmlns:p14="http://schemas.microsoft.com/office/powerpoint/2010/main" val="67750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1989553" y="82149"/>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LEXIQUE 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4451229" y="924530"/>
            <a:ext cx="5779699" cy="1754326"/>
          </a:xfrm>
          <a:prstGeom prst="rect">
            <a:avLst/>
          </a:prstGeom>
          <a:noFill/>
        </p:spPr>
        <p:txBody>
          <a:bodyPr wrap="square" rtlCol="0">
            <a:spAutoFit/>
          </a:bodyPr>
          <a:lstStyle/>
          <a:p>
            <a:endParaRPr lang="fr-FR" dirty="0"/>
          </a:p>
          <a:p>
            <a:r>
              <a:rPr lang="fr-FR" dirty="0"/>
              <a:t>Mise en place de la collecte de mots collectivement avec les élèves. Un enseignant questionne les élèves sur les mots à garder en mémoire. L’autre enseignant écrit sur le mur des mots.</a:t>
            </a:r>
          </a:p>
        </p:txBody>
      </p:sp>
      <p:pic>
        <p:nvPicPr>
          <p:cNvPr id="4" name="Image 3">
            <a:extLst>
              <a:ext uri="{FF2B5EF4-FFF2-40B4-BE49-F238E27FC236}">
                <a16:creationId xmlns:a16="http://schemas.microsoft.com/office/drawing/2014/main" id="{5BBB0578-72DE-40F4-A880-7962641AD34E}"/>
              </a:ext>
            </a:extLst>
          </p:cNvPr>
          <p:cNvPicPr>
            <a:picLocks noChangeAspect="1"/>
          </p:cNvPicPr>
          <p:nvPr/>
        </p:nvPicPr>
        <p:blipFill>
          <a:blip r:embed="rId2"/>
          <a:stretch>
            <a:fillRect/>
          </a:stretch>
        </p:blipFill>
        <p:spPr>
          <a:xfrm>
            <a:off x="2716555" y="1200076"/>
            <a:ext cx="1590675" cy="1752600"/>
          </a:xfrm>
          <a:prstGeom prst="rect">
            <a:avLst/>
          </a:prstGeom>
        </p:spPr>
      </p:pic>
      <p:pic>
        <p:nvPicPr>
          <p:cNvPr id="5" name="Image 4">
            <a:extLst>
              <a:ext uri="{FF2B5EF4-FFF2-40B4-BE49-F238E27FC236}">
                <a16:creationId xmlns:a16="http://schemas.microsoft.com/office/drawing/2014/main" id="{9B171799-2D52-44F1-9493-937571B4B56A}"/>
              </a:ext>
            </a:extLst>
          </p:cNvPr>
          <p:cNvPicPr>
            <a:picLocks noChangeAspect="1"/>
          </p:cNvPicPr>
          <p:nvPr/>
        </p:nvPicPr>
        <p:blipFill>
          <a:blip r:embed="rId3"/>
          <a:stretch>
            <a:fillRect/>
          </a:stretch>
        </p:blipFill>
        <p:spPr>
          <a:xfrm>
            <a:off x="2259355" y="3046366"/>
            <a:ext cx="2047875" cy="1800225"/>
          </a:xfrm>
          <a:prstGeom prst="rect">
            <a:avLst/>
          </a:prstGeom>
        </p:spPr>
      </p:pic>
      <p:sp>
        <p:nvSpPr>
          <p:cNvPr id="7" name="ZoneTexte 6">
            <a:extLst>
              <a:ext uri="{FF2B5EF4-FFF2-40B4-BE49-F238E27FC236}">
                <a16:creationId xmlns:a16="http://schemas.microsoft.com/office/drawing/2014/main" id="{F75292CF-6DF9-4D64-8B21-8E00685F0370}"/>
              </a:ext>
            </a:extLst>
          </p:cNvPr>
          <p:cNvSpPr txBox="1"/>
          <p:nvPr/>
        </p:nvSpPr>
        <p:spPr>
          <a:xfrm>
            <a:off x="4451229" y="2854232"/>
            <a:ext cx="6107503" cy="2308324"/>
          </a:xfrm>
          <a:prstGeom prst="rect">
            <a:avLst/>
          </a:prstGeom>
          <a:noFill/>
        </p:spPr>
        <p:txBody>
          <a:bodyPr wrap="square" rtlCol="0">
            <a:spAutoFit/>
          </a:bodyPr>
          <a:lstStyle/>
          <a:p>
            <a:endParaRPr lang="fr-FR" dirty="0"/>
          </a:p>
          <a:p>
            <a:r>
              <a:rPr lang="fr-FR" dirty="0"/>
              <a:t>Mise en place de l’atelier classification  par groupe de 3, groupe homogène.</a:t>
            </a:r>
          </a:p>
          <a:p>
            <a:r>
              <a:rPr lang="fr-FR" dirty="0"/>
              <a:t>Un enseignant circule dans les différents groupes. Il régule les échanges observe écoute les élèves pour la mise en commun. </a:t>
            </a:r>
          </a:p>
          <a:p>
            <a:r>
              <a:rPr lang="fr-FR" dirty="0"/>
              <a:t>Un enseignant en soutien des élèves les plus en difficultés. </a:t>
            </a:r>
          </a:p>
        </p:txBody>
      </p:sp>
      <p:pic>
        <p:nvPicPr>
          <p:cNvPr id="6" name="Image 5">
            <a:extLst>
              <a:ext uri="{FF2B5EF4-FFF2-40B4-BE49-F238E27FC236}">
                <a16:creationId xmlns:a16="http://schemas.microsoft.com/office/drawing/2014/main" id="{93E02BDC-7385-49BC-8A24-FDD5748904BC}"/>
              </a:ext>
            </a:extLst>
          </p:cNvPr>
          <p:cNvPicPr>
            <a:picLocks noChangeAspect="1"/>
          </p:cNvPicPr>
          <p:nvPr/>
        </p:nvPicPr>
        <p:blipFill>
          <a:blip r:embed="rId4"/>
          <a:stretch>
            <a:fillRect/>
          </a:stretch>
        </p:blipFill>
        <p:spPr>
          <a:xfrm>
            <a:off x="2565256" y="4894665"/>
            <a:ext cx="1752600" cy="1819275"/>
          </a:xfrm>
          <a:prstGeom prst="rect">
            <a:avLst/>
          </a:prstGeom>
        </p:spPr>
      </p:pic>
      <p:sp>
        <p:nvSpPr>
          <p:cNvPr id="8" name="ZoneTexte 7">
            <a:extLst>
              <a:ext uri="{FF2B5EF4-FFF2-40B4-BE49-F238E27FC236}">
                <a16:creationId xmlns:a16="http://schemas.microsoft.com/office/drawing/2014/main" id="{A8BFA602-5520-4EB8-8BF5-B7E2F0609805}"/>
              </a:ext>
            </a:extLst>
          </p:cNvPr>
          <p:cNvSpPr txBox="1"/>
          <p:nvPr/>
        </p:nvSpPr>
        <p:spPr>
          <a:xfrm>
            <a:off x="4623757" y="5227608"/>
            <a:ext cx="6866628" cy="1200329"/>
          </a:xfrm>
          <a:prstGeom prst="rect">
            <a:avLst/>
          </a:prstGeom>
          <a:noFill/>
        </p:spPr>
        <p:txBody>
          <a:bodyPr wrap="square" rtlCol="0">
            <a:spAutoFit/>
          </a:bodyPr>
          <a:lstStyle/>
          <a:p>
            <a:r>
              <a:rPr lang="fr-FR" dirty="0"/>
              <a:t>Mise en place de l’atelier classification groupes de 3 hétérogènes Les 2 enseignants circulent, régulent les échanges et restent en observation pour écouter les arguments des élèves pour la mise en commun</a:t>
            </a:r>
          </a:p>
        </p:txBody>
      </p:sp>
      <p:pic>
        <p:nvPicPr>
          <p:cNvPr id="9" name="Image 8">
            <a:extLst>
              <a:ext uri="{FF2B5EF4-FFF2-40B4-BE49-F238E27FC236}">
                <a16:creationId xmlns:a16="http://schemas.microsoft.com/office/drawing/2014/main" id="{08B8F2C4-E176-4F62-A710-43AEDA751716}"/>
              </a:ext>
            </a:extLst>
          </p:cNvPr>
          <p:cNvPicPr>
            <a:picLocks noChangeAspect="1"/>
          </p:cNvPicPr>
          <p:nvPr/>
        </p:nvPicPr>
        <p:blipFill>
          <a:blip r:embed="rId5"/>
          <a:stretch>
            <a:fillRect/>
          </a:stretch>
        </p:blipFill>
        <p:spPr>
          <a:xfrm>
            <a:off x="217228" y="3046366"/>
            <a:ext cx="2000250" cy="1552575"/>
          </a:xfrm>
          <a:prstGeom prst="rect">
            <a:avLst/>
          </a:prstGeom>
        </p:spPr>
      </p:pic>
      <p:pic>
        <p:nvPicPr>
          <p:cNvPr id="12" name="Image 11">
            <a:extLst>
              <a:ext uri="{FF2B5EF4-FFF2-40B4-BE49-F238E27FC236}">
                <a16:creationId xmlns:a16="http://schemas.microsoft.com/office/drawing/2014/main" id="{CF0E9D61-E3D9-488C-BC1C-8B69D58166AA}"/>
              </a:ext>
            </a:extLst>
          </p:cNvPr>
          <p:cNvPicPr>
            <a:picLocks noChangeAspect="1"/>
          </p:cNvPicPr>
          <p:nvPr/>
        </p:nvPicPr>
        <p:blipFill>
          <a:blip r:embed="rId5"/>
          <a:stretch>
            <a:fillRect/>
          </a:stretch>
        </p:blipFill>
        <p:spPr>
          <a:xfrm>
            <a:off x="259105" y="5161365"/>
            <a:ext cx="2000250" cy="1552575"/>
          </a:xfrm>
          <a:prstGeom prst="rect">
            <a:avLst/>
          </a:prstGeom>
        </p:spPr>
      </p:pic>
    </p:spTree>
    <p:extLst>
      <p:ext uri="{BB962C8B-B14F-4D97-AF65-F5344CB8AC3E}">
        <p14:creationId xmlns:p14="http://schemas.microsoft.com/office/powerpoint/2010/main" val="58765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1" y="1927172"/>
            <a:ext cx="8722538" cy="4724413"/>
          </a:xfrm>
        </p:spPr>
        <p:txBody>
          <a:bodyPr>
            <a:normAutofit/>
          </a:bodyPr>
          <a:lstStyle/>
          <a:p>
            <a:pPr>
              <a:buClr>
                <a:schemeClr val="accent2"/>
              </a:buClr>
            </a:pPr>
            <a:r>
              <a:rPr lang="fr-FR" sz="2000" b="1" dirty="0"/>
              <a:t>Mettre en place le canevas à 3 temps :</a:t>
            </a:r>
          </a:p>
          <a:p>
            <a:r>
              <a:rPr lang="fr-FR" sz="2000" dirty="0"/>
              <a:t>clarification</a:t>
            </a:r>
          </a:p>
          <a:p>
            <a:r>
              <a:rPr lang="fr-FR" sz="2000" dirty="0"/>
              <a:t>lecture et construction du </a:t>
            </a:r>
            <a:r>
              <a:rPr lang="fr-FR" sz="2000" dirty="0" err="1"/>
              <a:t>visibiléo</a:t>
            </a:r>
            <a:r>
              <a:rPr lang="fr-FR" sz="2000" dirty="0"/>
              <a:t> </a:t>
            </a:r>
          </a:p>
          <a:p>
            <a:r>
              <a:rPr lang="fr-FR" sz="2000" dirty="0"/>
              <a:t>mémoire didactique : revenir sur les stratégies utilisées</a:t>
            </a:r>
          </a:p>
          <a:p>
            <a:pPr marL="0" indent="0">
              <a:lnSpc>
                <a:spcPct val="110000"/>
              </a:lnSpc>
              <a:buNone/>
            </a:pPr>
            <a:endParaRPr lang="fr-FR" sz="2000" dirty="0"/>
          </a:p>
          <a:p>
            <a:pPr>
              <a:buClr>
                <a:schemeClr val="accent2"/>
              </a:buClr>
            </a:pPr>
            <a:r>
              <a:rPr lang="fr-FR" sz="2000" b="1" dirty="0"/>
              <a:t>Ateliers de </a:t>
            </a:r>
            <a:r>
              <a:rPr lang="fr-FR" sz="2000" b="1" dirty="0" err="1"/>
              <a:t>compreneurs</a:t>
            </a:r>
            <a:r>
              <a:rPr lang="fr-FR" sz="2000" b="1" dirty="0"/>
              <a:t> </a:t>
            </a:r>
            <a:r>
              <a:rPr lang="fr-FR" sz="2000" dirty="0"/>
              <a:t>: </a:t>
            </a:r>
          </a:p>
          <a:p>
            <a:r>
              <a:rPr lang="fr-FR" sz="2000" dirty="0"/>
              <a:t>lecture suivie </a:t>
            </a:r>
          </a:p>
          <a:p>
            <a:r>
              <a:rPr lang="fr-FR" sz="2000" dirty="0"/>
              <a:t>activités en autonomie en insistant sur les inférences et les tournures de phrases négatives et passives</a:t>
            </a:r>
          </a:p>
          <a:p>
            <a:endParaRPr lang="fr-FR" sz="2000" dirty="0"/>
          </a:p>
          <a:p>
            <a:pPr>
              <a:buClr>
                <a:schemeClr val="accent2"/>
              </a:buClr>
            </a:pPr>
            <a:r>
              <a:rPr lang="fr-FR" sz="2000" b="1" dirty="0"/>
              <a:t>Faire du lien avec l’EDL</a:t>
            </a:r>
          </a:p>
          <a:p>
            <a:endParaRPr lang="fr-FR" dirty="0"/>
          </a:p>
          <a:p>
            <a:endParaRPr lang="fr-FR" dirty="0"/>
          </a:p>
          <a:p>
            <a:pPr marL="0" indent="0">
              <a:buNone/>
            </a:pPr>
            <a:endParaRPr lang="fr-FR" dirty="0"/>
          </a:p>
        </p:txBody>
      </p:sp>
      <p:sp>
        <p:nvSpPr>
          <p:cNvPr id="4" name="Sous-titre 2">
            <a:extLst>
              <a:ext uri="{FF2B5EF4-FFF2-40B4-BE49-F238E27FC236}">
                <a16:creationId xmlns:a16="http://schemas.microsoft.com/office/drawing/2014/main" id="{B7A42FF7-F7C1-44B4-81E1-B674B4CA0CB2}"/>
              </a:ext>
            </a:extLst>
          </p:cNvPr>
          <p:cNvSpPr txBox="1">
            <a:spLocks/>
          </p:cNvSpPr>
          <p:nvPr/>
        </p:nvSpPr>
        <p:spPr>
          <a:xfrm>
            <a:off x="1877536" y="620235"/>
            <a:ext cx="8436928" cy="8591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réussite de LA COMPREHENSION</a:t>
            </a: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6343358" y="20641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828801" y="1441944"/>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spTree>
    <p:extLst>
      <p:ext uri="{BB962C8B-B14F-4D97-AF65-F5344CB8AC3E}">
        <p14:creationId xmlns:p14="http://schemas.microsoft.com/office/powerpoint/2010/main" val="359395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1989553" y="82149"/>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COMPREHENSION 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3643323" y="1695444"/>
            <a:ext cx="5779699" cy="2308324"/>
          </a:xfrm>
          <a:prstGeom prst="rect">
            <a:avLst/>
          </a:prstGeom>
          <a:noFill/>
        </p:spPr>
        <p:txBody>
          <a:bodyPr wrap="square" rtlCol="0">
            <a:spAutoFit/>
          </a:bodyPr>
          <a:lstStyle/>
          <a:p>
            <a:r>
              <a:rPr lang="fr-FR" dirty="0"/>
              <a:t>1 enseignant en lecture suivie avec les groupes G1 G2 faibles décodeurs groupes hétérogènes mixés avec des faibles et de bon </a:t>
            </a:r>
            <a:r>
              <a:rPr lang="fr-FR" dirty="0" err="1"/>
              <a:t>compreneurs</a:t>
            </a:r>
            <a:r>
              <a:rPr lang="fr-FR" dirty="0"/>
              <a:t> </a:t>
            </a:r>
          </a:p>
          <a:p>
            <a:endParaRPr lang="fr-FR" dirty="0"/>
          </a:p>
          <a:p>
            <a:r>
              <a:rPr lang="fr-FR" dirty="0"/>
              <a:t>2</a:t>
            </a:r>
            <a:r>
              <a:rPr lang="fr-FR" baseline="30000" dirty="0"/>
              <a:t>ème</a:t>
            </a:r>
            <a:r>
              <a:rPr lang="fr-FR" dirty="0"/>
              <a:t> enseignant gestion des ateliers autonomes avec les G3 et G4 bons décodeurs groupes hétérogènes </a:t>
            </a:r>
          </a:p>
          <a:p>
            <a:r>
              <a:rPr lang="fr-FR" dirty="0"/>
              <a:t>Rôle de régulation et d’observation. </a:t>
            </a:r>
          </a:p>
        </p:txBody>
      </p:sp>
      <p:pic>
        <p:nvPicPr>
          <p:cNvPr id="6" name="Image 5">
            <a:extLst>
              <a:ext uri="{FF2B5EF4-FFF2-40B4-BE49-F238E27FC236}">
                <a16:creationId xmlns:a16="http://schemas.microsoft.com/office/drawing/2014/main" id="{93E02BDC-7385-49BC-8A24-FDD5748904BC}"/>
              </a:ext>
            </a:extLst>
          </p:cNvPr>
          <p:cNvPicPr>
            <a:picLocks noChangeAspect="1"/>
          </p:cNvPicPr>
          <p:nvPr/>
        </p:nvPicPr>
        <p:blipFill>
          <a:blip r:embed="rId2"/>
          <a:stretch>
            <a:fillRect/>
          </a:stretch>
        </p:blipFill>
        <p:spPr>
          <a:xfrm>
            <a:off x="1449011" y="1801468"/>
            <a:ext cx="1752600" cy="1819275"/>
          </a:xfrm>
          <a:prstGeom prst="rect">
            <a:avLst/>
          </a:prstGeom>
        </p:spPr>
      </p:pic>
    </p:spTree>
    <p:extLst>
      <p:ext uri="{BB962C8B-B14F-4D97-AF65-F5344CB8AC3E}">
        <p14:creationId xmlns:p14="http://schemas.microsoft.com/office/powerpoint/2010/main" val="84393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8FA32-FE95-47D9-B797-DD779BFBB63A}"/>
              </a:ext>
            </a:extLst>
          </p:cNvPr>
          <p:cNvSpPr>
            <a:spLocks noGrp="1"/>
          </p:cNvSpPr>
          <p:nvPr>
            <p:ph type="title"/>
          </p:nvPr>
        </p:nvSpPr>
        <p:spPr>
          <a:xfrm>
            <a:off x="2371959" y="454125"/>
            <a:ext cx="8911687" cy="1280890"/>
          </a:xfrm>
        </p:spPr>
        <p:txBody>
          <a:bodyPr/>
          <a:lstStyle/>
          <a:p>
            <a:pPr algn="ctr" defTabSz="685800">
              <a:lnSpc>
                <a:spcPct val="90000"/>
              </a:lnSpc>
            </a:pPr>
            <a:r>
              <a:rPr lang="fr-FR" sz="2800" b="1" cap="all" spc="-100" dirty="0">
                <a:solidFill>
                  <a:srgbClr val="F9AD15"/>
                </a:solidFill>
                <a:latin typeface="Arial Black" panose="020B0A04020102020204" pitchFamily="34" charset="0"/>
              </a:rPr>
              <a:t>Les conditions de la réussite pour la production écrite</a:t>
            </a:r>
          </a:p>
        </p:txBody>
      </p:sp>
      <p:pic>
        <p:nvPicPr>
          <p:cNvPr id="6" name="Espace réservé du contenu 5">
            <a:extLst>
              <a:ext uri="{FF2B5EF4-FFF2-40B4-BE49-F238E27FC236}">
                <a16:creationId xmlns:a16="http://schemas.microsoft.com/office/drawing/2014/main" id="{AFF22995-A858-480A-8368-449559B5D56B}"/>
              </a:ext>
            </a:extLst>
          </p:cNvPr>
          <p:cNvPicPr>
            <a:picLocks noGrp="1" noChangeAspect="1"/>
          </p:cNvPicPr>
          <p:nvPr>
            <p:ph idx="1"/>
          </p:nvPr>
        </p:nvPicPr>
        <p:blipFill>
          <a:blip r:embed="rId2"/>
          <a:stretch>
            <a:fillRect/>
          </a:stretch>
        </p:blipFill>
        <p:spPr>
          <a:xfrm>
            <a:off x="1932317" y="1816384"/>
            <a:ext cx="9698173" cy="4149985"/>
          </a:xfrm>
          <a:prstGeom prst="rect">
            <a:avLst/>
          </a:prstGeom>
        </p:spPr>
      </p:pic>
      <p:sp>
        <p:nvSpPr>
          <p:cNvPr id="4" name="Forme en L 3">
            <a:extLst>
              <a:ext uri="{FF2B5EF4-FFF2-40B4-BE49-F238E27FC236}">
                <a16:creationId xmlns:a16="http://schemas.microsoft.com/office/drawing/2014/main" id="{492384AE-F5E0-4024-AA1E-8DAD36E37084}"/>
              </a:ext>
            </a:extLst>
          </p:cNvPr>
          <p:cNvSpPr/>
          <p:nvPr/>
        </p:nvSpPr>
        <p:spPr>
          <a:xfrm rot="10800000">
            <a:off x="7361275" y="26949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5" name="Forme en L 4">
            <a:extLst>
              <a:ext uri="{FF2B5EF4-FFF2-40B4-BE49-F238E27FC236}">
                <a16:creationId xmlns:a16="http://schemas.microsoft.com/office/drawing/2014/main" id="{2CC2FD99-7AC3-4AEC-992D-67739B3F16AB}"/>
              </a:ext>
            </a:extLst>
          </p:cNvPr>
          <p:cNvSpPr/>
          <p:nvPr/>
        </p:nvSpPr>
        <p:spPr>
          <a:xfrm>
            <a:off x="2173629" y="1201549"/>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Tree>
    <p:extLst>
      <p:ext uri="{BB962C8B-B14F-4D97-AF65-F5344CB8AC3E}">
        <p14:creationId xmlns:p14="http://schemas.microsoft.com/office/powerpoint/2010/main" val="201040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1989553" y="82149"/>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PRODUCTION ECRITE 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4451229" y="924530"/>
            <a:ext cx="5779699" cy="2031325"/>
          </a:xfrm>
          <a:prstGeom prst="rect">
            <a:avLst/>
          </a:prstGeom>
          <a:noFill/>
        </p:spPr>
        <p:txBody>
          <a:bodyPr wrap="square" rtlCol="0">
            <a:spAutoFit/>
          </a:bodyPr>
          <a:lstStyle/>
          <a:p>
            <a:endParaRPr lang="fr-FR" dirty="0"/>
          </a:p>
          <a:p>
            <a:r>
              <a:rPr lang="fr-FR" dirty="0"/>
              <a:t>1</a:t>
            </a:r>
            <a:r>
              <a:rPr lang="fr-FR" baseline="30000" dirty="0"/>
              <a:t>ère</a:t>
            </a:r>
            <a:r>
              <a:rPr lang="fr-FR" dirty="0"/>
              <a:t> phase orale</a:t>
            </a:r>
          </a:p>
          <a:p>
            <a:r>
              <a:rPr lang="fr-FR" dirty="0"/>
              <a:t>Un enseignant prépare les élèves à l’oral et les projette sur les phrases qu’ils pourraient écrire. </a:t>
            </a:r>
          </a:p>
          <a:p>
            <a:endParaRPr lang="fr-FR" dirty="0"/>
          </a:p>
          <a:p>
            <a:r>
              <a:rPr lang="fr-FR" dirty="0"/>
              <a:t>L’autre enseignant questionne les élèves et apporte les outils d’aide nécessaires.</a:t>
            </a:r>
          </a:p>
        </p:txBody>
      </p:sp>
      <p:pic>
        <p:nvPicPr>
          <p:cNvPr id="4" name="Image 3">
            <a:extLst>
              <a:ext uri="{FF2B5EF4-FFF2-40B4-BE49-F238E27FC236}">
                <a16:creationId xmlns:a16="http://schemas.microsoft.com/office/drawing/2014/main" id="{5BBB0578-72DE-40F4-A880-7962641AD34E}"/>
              </a:ext>
            </a:extLst>
          </p:cNvPr>
          <p:cNvPicPr>
            <a:picLocks noChangeAspect="1"/>
          </p:cNvPicPr>
          <p:nvPr/>
        </p:nvPicPr>
        <p:blipFill>
          <a:blip r:embed="rId2"/>
          <a:stretch>
            <a:fillRect/>
          </a:stretch>
        </p:blipFill>
        <p:spPr>
          <a:xfrm>
            <a:off x="2716555" y="1200076"/>
            <a:ext cx="1590675" cy="1752600"/>
          </a:xfrm>
          <a:prstGeom prst="rect">
            <a:avLst/>
          </a:prstGeom>
        </p:spPr>
      </p:pic>
      <p:pic>
        <p:nvPicPr>
          <p:cNvPr id="5" name="Image 4">
            <a:extLst>
              <a:ext uri="{FF2B5EF4-FFF2-40B4-BE49-F238E27FC236}">
                <a16:creationId xmlns:a16="http://schemas.microsoft.com/office/drawing/2014/main" id="{9B171799-2D52-44F1-9493-937571B4B56A}"/>
              </a:ext>
            </a:extLst>
          </p:cNvPr>
          <p:cNvPicPr>
            <a:picLocks noChangeAspect="1"/>
          </p:cNvPicPr>
          <p:nvPr/>
        </p:nvPicPr>
        <p:blipFill>
          <a:blip r:embed="rId3"/>
          <a:stretch>
            <a:fillRect/>
          </a:stretch>
        </p:blipFill>
        <p:spPr>
          <a:xfrm>
            <a:off x="2259355" y="3701973"/>
            <a:ext cx="2047875" cy="1800225"/>
          </a:xfrm>
          <a:prstGeom prst="rect">
            <a:avLst/>
          </a:prstGeom>
        </p:spPr>
      </p:pic>
      <p:sp>
        <p:nvSpPr>
          <p:cNvPr id="7" name="ZoneTexte 6">
            <a:extLst>
              <a:ext uri="{FF2B5EF4-FFF2-40B4-BE49-F238E27FC236}">
                <a16:creationId xmlns:a16="http://schemas.microsoft.com/office/drawing/2014/main" id="{F75292CF-6DF9-4D64-8B21-8E00685F0370}"/>
              </a:ext>
            </a:extLst>
          </p:cNvPr>
          <p:cNvSpPr txBox="1"/>
          <p:nvPr/>
        </p:nvSpPr>
        <p:spPr>
          <a:xfrm>
            <a:off x="4606504" y="3534959"/>
            <a:ext cx="6107503" cy="2308324"/>
          </a:xfrm>
          <a:prstGeom prst="rect">
            <a:avLst/>
          </a:prstGeom>
          <a:noFill/>
        </p:spPr>
        <p:txBody>
          <a:bodyPr wrap="square" rtlCol="0">
            <a:spAutoFit/>
          </a:bodyPr>
          <a:lstStyle/>
          <a:p>
            <a:endParaRPr lang="fr-FR" dirty="0"/>
          </a:p>
          <a:p>
            <a:r>
              <a:rPr lang="fr-FR" dirty="0"/>
              <a:t>2</a:t>
            </a:r>
            <a:r>
              <a:rPr lang="fr-FR" baseline="30000" dirty="0"/>
              <a:t>ème</a:t>
            </a:r>
            <a:r>
              <a:rPr lang="fr-FR" dirty="0"/>
              <a:t> phase production écrite</a:t>
            </a:r>
          </a:p>
          <a:p>
            <a:r>
              <a:rPr lang="fr-FR" dirty="0"/>
              <a:t>Un enseignant circule dans les différents groupes. Il régule les échanges observe et écoute les élèves pour la mise en commun. </a:t>
            </a:r>
          </a:p>
          <a:p>
            <a:r>
              <a:rPr lang="fr-FR" dirty="0"/>
              <a:t>Un enseignant en soutien des élèves les plus en difficultés ou bien au contraire avec un groupe d’élèves plus avancés.</a:t>
            </a:r>
          </a:p>
        </p:txBody>
      </p:sp>
    </p:spTree>
    <p:extLst>
      <p:ext uri="{BB962C8B-B14F-4D97-AF65-F5344CB8AC3E}">
        <p14:creationId xmlns:p14="http://schemas.microsoft.com/office/powerpoint/2010/main" val="114484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63150"/>
          </a:xfrm>
        </p:spPr>
        <p:txBody>
          <a:bodyPr>
            <a:normAutofit fontScale="90000"/>
          </a:bodyPr>
          <a:lstStyle/>
          <a:p>
            <a:r>
              <a:rPr lang="fr-FR" b="1" dirty="0">
                <a:solidFill>
                  <a:schemeClr val="accent1"/>
                </a:solidFill>
              </a:rPr>
              <a:t>DEFINITION DU CO ENSEIGNEMENT</a:t>
            </a:r>
            <a:br>
              <a:rPr lang="fr-FR" b="1" dirty="0">
                <a:solidFill>
                  <a:schemeClr val="accent1"/>
                </a:solidFill>
              </a:rPr>
            </a:br>
            <a:r>
              <a:rPr lang="fr-FR" b="1" dirty="0">
                <a:solidFill>
                  <a:schemeClr val="accent1"/>
                </a:solidFill>
              </a:rPr>
              <a:t>NUAGE DE MOTS CONSTRUITS SESSION 1</a:t>
            </a:r>
          </a:p>
        </p:txBody>
      </p:sp>
      <p:pic>
        <p:nvPicPr>
          <p:cNvPr id="1026" name="Picture 2">
            <a:extLst>
              <a:ext uri="{FF2B5EF4-FFF2-40B4-BE49-F238E27FC236}">
                <a16:creationId xmlns:a16="http://schemas.microsoft.com/office/drawing/2014/main" id="{55754A15-23A2-4718-B0AD-E2FEF10634B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837" t="13826" r="10992" b="10854"/>
          <a:stretch/>
        </p:blipFill>
        <p:spPr bwMode="auto">
          <a:xfrm>
            <a:off x="1121434" y="2093210"/>
            <a:ext cx="4416725" cy="3191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80966E-2D29-4F75-81BE-3B050B9589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92" t="11564" r="12149" b="9208"/>
          <a:stretch/>
        </p:blipFill>
        <p:spPr bwMode="auto">
          <a:xfrm>
            <a:off x="6498568" y="2093209"/>
            <a:ext cx="4416725" cy="335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8FA32-FE95-47D9-B797-DD779BFBB63A}"/>
              </a:ext>
            </a:extLst>
          </p:cNvPr>
          <p:cNvSpPr>
            <a:spLocks noGrp="1"/>
          </p:cNvSpPr>
          <p:nvPr>
            <p:ph type="title"/>
          </p:nvPr>
        </p:nvSpPr>
        <p:spPr>
          <a:xfrm>
            <a:off x="2371959" y="454125"/>
            <a:ext cx="8911687" cy="1280890"/>
          </a:xfrm>
        </p:spPr>
        <p:txBody>
          <a:bodyPr/>
          <a:lstStyle/>
          <a:p>
            <a:pPr algn="ctr" defTabSz="685800">
              <a:lnSpc>
                <a:spcPct val="90000"/>
              </a:lnSpc>
            </a:pPr>
            <a:r>
              <a:rPr lang="fr-FR" sz="2800" b="1" cap="all" spc="-100" dirty="0">
                <a:solidFill>
                  <a:srgbClr val="F9AD15"/>
                </a:solidFill>
                <a:latin typeface="Arial Black" panose="020B0A04020102020204" pitchFamily="34" charset="0"/>
              </a:rPr>
              <a:t>Les conditions de la réussite pour l’ECRITURE</a:t>
            </a:r>
          </a:p>
        </p:txBody>
      </p:sp>
      <p:sp>
        <p:nvSpPr>
          <p:cNvPr id="4" name="Forme en L 3">
            <a:extLst>
              <a:ext uri="{FF2B5EF4-FFF2-40B4-BE49-F238E27FC236}">
                <a16:creationId xmlns:a16="http://schemas.microsoft.com/office/drawing/2014/main" id="{492384AE-F5E0-4024-AA1E-8DAD36E37084}"/>
              </a:ext>
            </a:extLst>
          </p:cNvPr>
          <p:cNvSpPr/>
          <p:nvPr/>
        </p:nvSpPr>
        <p:spPr>
          <a:xfrm rot="10800000">
            <a:off x="7361275" y="26949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5" name="Forme en L 4">
            <a:extLst>
              <a:ext uri="{FF2B5EF4-FFF2-40B4-BE49-F238E27FC236}">
                <a16:creationId xmlns:a16="http://schemas.microsoft.com/office/drawing/2014/main" id="{2CC2FD99-7AC3-4AEC-992D-67739B3F16AB}"/>
              </a:ext>
            </a:extLst>
          </p:cNvPr>
          <p:cNvSpPr/>
          <p:nvPr/>
        </p:nvSpPr>
        <p:spPr>
          <a:xfrm>
            <a:off x="2173629" y="1201549"/>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7" name="Espace réservé du contenu 6">
            <a:extLst>
              <a:ext uri="{FF2B5EF4-FFF2-40B4-BE49-F238E27FC236}">
                <a16:creationId xmlns:a16="http://schemas.microsoft.com/office/drawing/2014/main" id="{BDF585ED-8B37-446E-B981-DD592FFC3EA2}"/>
              </a:ext>
            </a:extLst>
          </p:cNvPr>
          <p:cNvSpPr>
            <a:spLocks noGrp="1"/>
          </p:cNvSpPr>
          <p:nvPr>
            <p:ph idx="1"/>
          </p:nvPr>
        </p:nvSpPr>
        <p:spPr>
          <a:xfrm>
            <a:off x="1362974" y="1977725"/>
            <a:ext cx="10334445" cy="4270275"/>
          </a:xfrm>
        </p:spPr>
        <p:txBody>
          <a:bodyPr>
            <a:normAutofit/>
          </a:bodyPr>
          <a:lstStyle/>
          <a:p>
            <a:r>
              <a:rPr lang="fr-FR" sz="2000" b="1" dirty="0"/>
              <a:t>Libérer la pensée du scripteur au profit du sens de ce qui est écrit</a:t>
            </a:r>
          </a:p>
          <a:p>
            <a:endParaRPr lang="fr-FR" sz="2000" b="1" dirty="0"/>
          </a:p>
          <a:p>
            <a:pPr marL="342900" lvl="1"/>
            <a:r>
              <a:rPr lang="fr-FR" sz="2000" dirty="0"/>
              <a:t>Mettre en œuvre une </a:t>
            </a:r>
            <a:r>
              <a:rPr lang="fr-FR" sz="2000" b="1" dirty="0">
                <a:solidFill>
                  <a:schemeClr val="tx1"/>
                </a:solidFill>
              </a:rPr>
              <a:t>approche kinesthésique</a:t>
            </a:r>
          </a:p>
          <a:p>
            <a:pPr lvl="1">
              <a:buFont typeface="Arial" panose="020B0604020202020204" pitchFamily="34" charset="0"/>
              <a:buChar char="•"/>
            </a:pPr>
            <a:endParaRPr lang="fr-FR" sz="2000" dirty="0"/>
          </a:p>
          <a:p>
            <a:r>
              <a:rPr lang="fr-FR" sz="2000" b="1" dirty="0">
                <a:solidFill>
                  <a:schemeClr val="tx1"/>
                </a:solidFill>
              </a:rPr>
              <a:t>Différencier</a:t>
            </a:r>
            <a:r>
              <a:rPr lang="fr-FR" sz="2000" dirty="0">
                <a:solidFill>
                  <a:schemeClr val="tx1"/>
                </a:solidFill>
              </a:rPr>
              <a:t> </a:t>
            </a:r>
            <a:r>
              <a:rPr lang="fr-FR" sz="2000" dirty="0"/>
              <a:t>selon les profils d’élèves</a:t>
            </a:r>
          </a:p>
          <a:p>
            <a:endParaRPr lang="fr-FR" sz="2000" dirty="0"/>
          </a:p>
          <a:p>
            <a:r>
              <a:rPr lang="fr-FR" sz="2000" b="1" dirty="0"/>
              <a:t>Acquérir une écriture lisible fluide et claire </a:t>
            </a:r>
            <a:r>
              <a:rPr lang="fr-FR" sz="2000" dirty="0"/>
              <a:t>en respectant le code de l’écriture (forme dimension enchainement mise en page)</a:t>
            </a:r>
          </a:p>
          <a:p>
            <a:endParaRPr lang="fr-FR" sz="2000" b="1" dirty="0"/>
          </a:p>
          <a:p>
            <a:endParaRPr lang="fr-FR" b="1" dirty="0"/>
          </a:p>
        </p:txBody>
      </p:sp>
    </p:spTree>
    <p:extLst>
      <p:ext uri="{BB962C8B-B14F-4D97-AF65-F5344CB8AC3E}">
        <p14:creationId xmlns:p14="http://schemas.microsoft.com/office/powerpoint/2010/main" val="123887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1989553" y="82149"/>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PRODUCTION ECRITE EN CO-ENSEIGNEMENT</a:t>
            </a:r>
          </a:p>
        </p:txBody>
      </p:sp>
      <p:sp>
        <p:nvSpPr>
          <p:cNvPr id="11" name="ZoneTexte 10">
            <a:extLst>
              <a:ext uri="{FF2B5EF4-FFF2-40B4-BE49-F238E27FC236}">
                <a16:creationId xmlns:a16="http://schemas.microsoft.com/office/drawing/2014/main" id="{978C18AD-D2DB-4809-B001-210133671273}"/>
              </a:ext>
            </a:extLst>
          </p:cNvPr>
          <p:cNvSpPr txBox="1"/>
          <p:nvPr/>
        </p:nvSpPr>
        <p:spPr>
          <a:xfrm>
            <a:off x="4451229" y="924530"/>
            <a:ext cx="5779699" cy="1754326"/>
          </a:xfrm>
          <a:prstGeom prst="rect">
            <a:avLst/>
          </a:prstGeom>
          <a:noFill/>
        </p:spPr>
        <p:txBody>
          <a:bodyPr wrap="square" rtlCol="0">
            <a:spAutoFit/>
          </a:bodyPr>
          <a:lstStyle/>
          <a:p>
            <a:endParaRPr lang="fr-FR" dirty="0"/>
          </a:p>
          <a:p>
            <a:r>
              <a:rPr lang="fr-FR" dirty="0"/>
              <a:t>1</a:t>
            </a:r>
            <a:r>
              <a:rPr lang="fr-FR" baseline="30000" dirty="0"/>
              <a:t>ère</a:t>
            </a:r>
            <a:r>
              <a:rPr lang="fr-FR" dirty="0"/>
              <a:t> phase préparation du geste d’écriture</a:t>
            </a:r>
          </a:p>
          <a:p>
            <a:r>
              <a:rPr lang="fr-FR" dirty="0"/>
              <a:t>1 enseignant met en place les gestes de l’écriture. </a:t>
            </a:r>
          </a:p>
          <a:p>
            <a:endParaRPr lang="fr-FR" dirty="0"/>
          </a:p>
          <a:p>
            <a:r>
              <a:rPr lang="fr-FR" dirty="0"/>
              <a:t>L’autre enseignant questionne les élèves sur les affichages les rappels.</a:t>
            </a:r>
          </a:p>
        </p:txBody>
      </p:sp>
      <p:pic>
        <p:nvPicPr>
          <p:cNvPr id="4" name="Image 3">
            <a:extLst>
              <a:ext uri="{FF2B5EF4-FFF2-40B4-BE49-F238E27FC236}">
                <a16:creationId xmlns:a16="http://schemas.microsoft.com/office/drawing/2014/main" id="{5BBB0578-72DE-40F4-A880-7962641AD34E}"/>
              </a:ext>
            </a:extLst>
          </p:cNvPr>
          <p:cNvPicPr>
            <a:picLocks noChangeAspect="1"/>
          </p:cNvPicPr>
          <p:nvPr/>
        </p:nvPicPr>
        <p:blipFill>
          <a:blip r:embed="rId2"/>
          <a:stretch>
            <a:fillRect/>
          </a:stretch>
        </p:blipFill>
        <p:spPr>
          <a:xfrm>
            <a:off x="2716555" y="1200076"/>
            <a:ext cx="1590675" cy="1752600"/>
          </a:xfrm>
          <a:prstGeom prst="rect">
            <a:avLst/>
          </a:prstGeom>
        </p:spPr>
      </p:pic>
      <p:pic>
        <p:nvPicPr>
          <p:cNvPr id="5" name="Image 4">
            <a:extLst>
              <a:ext uri="{FF2B5EF4-FFF2-40B4-BE49-F238E27FC236}">
                <a16:creationId xmlns:a16="http://schemas.microsoft.com/office/drawing/2014/main" id="{9B171799-2D52-44F1-9493-937571B4B56A}"/>
              </a:ext>
            </a:extLst>
          </p:cNvPr>
          <p:cNvPicPr>
            <a:picLocks noChangeAspect="1"/>
          </p:cNvPicPr>
          <p:nvPr/>
        </p:nvPicPr>
        <p:blipFill>
          <a:blip r:embed="rId3"/>
          <a:stretch>
            <a:fillRect/>
          </a:stretch>
        </p:blipFill>
        <p:spPr>
          <a:xfrm>
            <a:off x="2259355" y="3701973"/>
            <a:ext cx="2047875" cy="1800225"/>
          </a:xfrm>
          <a:prstGeom prst="rect">
            <a:avLst/>
          </a:prstGeom>
        </p:spPr>
      </p:pic>
      <p:sp>
        <p:nvSpPr>
          <p:cNvPr id="7" name="ZoneTexte 6">
            <a:extLst>
              <a:ext uri="{FF2B5EF4-FFF2-40B4-BE49-F238E27FC236}">
                <a16:creationId xmlns:a16="http://schemas.microsoft.com/office/drawing/2014/main" id="{F75292CF-6DF9-4D64-8B21-8E00685F0370}"/>
              </a:ext>
            </a:extLst>
          </p:cNvPr>
          <p:cNvSpPr txBox="1"/>
          <p:nvPr/>
        </p:nvSpPr>
        <p:spPr>
          <a:xfrm>
            <a:off x="4606504" y="3534959"/>
            <a:ext cx="6107503" cy="2308324"/>
          </a:xfrm>
          <a:prstGeom prst="rect">
            <a:avLst/>
          </a:prstGeom>
          <a:noFill/>
        </p:spPr>
        <p:txBody>
          <a:bodyPr wrap="square" rtlCol="0">
            <a:spAutoFit/>
          </a:bodyPr>
          <a:lstStyle/>
          <a:p>
            <a:r>
              <a:rPr lang="fr-FR" dirty="0"/>
              <a:t>2</a:t>
            </a:r>
            <a:r>
              <a:rPr lang="fr-FR" baseline="30000" dirty="0"/>
              <a:t>ème</a:t>
            </a:r>
            <a:r>
              <a:rPr lang="fr-FR" dirty="0"/>
              <a:t> phase écriture </a:t>
            </a:r>
          </a:p>
          <a:p>
            <a:r>
              <a:rPr lang="fr-FR" dirty="0"/>
              <a:t>Un enseignant circule dans les différents groupes. Il observe le geste, la tenue de l’outil scripteur, le placement des lettres sur les lignes pour des corrections éventuelles.</a:t>
            </a:r>
          </a:p>
          <a:p>
            <a:r>
              <a:rPr lang="fr-FR" dirty="0"/>
              <a:t>L’autre enseignant prend un groupe d’élève qui a besoin d’automatiser le geste et donc de plus d’entrainements. </a:t>
            </a:r>
          </a:p>
        </p:txBody>
      </p:sp>
    </p:spTree>
    <p:extLst>
      <p:ext uri="{BB962C8B-B14F-4D97-AF65-F5344CB8AC3E}">
        <p14:creationId xmlns:p14="http://schemas.microsoft.com/office/powerpoint/2010/main" val="45635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85A3214-2BD4-4C00-91F6-AEFC60F73B3E}"/>
              </a:ext>
            </a:extLst>
          </p:cNvPr>
          <p:cNvSpPr>
            <a:spLocks noGrp="1"/>
          </p:cNvSpPr>
          <p:nvPr>
            <p:ph idx="1"/>
          </p:nvPr>
        </p:nvSpPr>
        <p:spPr>
          <a:xfrm>
            <a:off x="1783258" y="2919425"/>
            <a:ext cx="7166113" cy="2249847"/>
          </a:xfrm>
          <a:prstGeom prst="rect">
            <a:avLst/>
          </a:prstGeom>
        </p:spPr>
        <p:txBody>
          <a:bodyPr wrap="square">
            <a:spAutoFit/>
          </a:bodyPr>
          <a:lstStyle/>
          <a:p>
            <a:r>
              <a:rPr lang="fr-FR" sz="32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G</a:t>
            </a:r>
            <a:r>
              <a:rPr lang="fr-FR" sz="3200" dirty="0">
                <a:latin typeface="Calibri" panose="020F0502020204030204" pitchFamily="34" charset="0"/>
                <a:ea typeface="Times New Roman" panose="02020603050405020304" pitchFamily="18" charset="0"/>
                <a:cs typeface="Calibri" panose="020F0502020204030204" pitchFamily="34" charset="0"/>
              </a:rPr>
              <a:t>arder de vos pratiques antérieures ?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r>
              <a:rPr lang="fr-FR" sz="32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Am</a:t>
            </a:r>
            <a:r>
              <a:rPr lang="fr-FR" sz="3200" dirty="0">
                <a:latin typeface="Calibri" panose="020F0502020204030204" pitchFamily="34" charset="0"/>
                <a:ea typeface="Times New Roman" panose="02020603050405020304" pitchFamily="18" charset="0"/>
                <a:cs typeface="Calibri" panose="020F0502020204030204" pitchFamily="34" charset="0"/>
              </a:rPr>
              <a:t>éliorer dans vos pratiques ?</a:t>
            </a:r>
          </a:p>
          <a:p>
            <a:r>
              <a:rPr lang="fr-FR" sz="32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Ar</a:t>
            </a:r>
            <a:r>
              <a:rPr lang="fr-FR" sz="3200" dirty="0">
                <a:latin typeface="Calibri" panose="020F0502020204030204" pitchFamily="34" charset="0"/>
                <a:ea typeface="Calibri" panose="020F0502020204030204" pitchFamily="34" charset="0"/>
                <a:cs typeface="Calibri" panose="020F0502020204030204" pitchFamily="34" charset="0"/>
              </a:rPr>
              <a:t>rêter de faire?</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r>
              <a:rPr lang="fr-FR" sz="32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a:t>
            </a:r>
            <a:r>
              <a:rPr lang="fr-FR" sz="3200" dirty="0">
                <a:latin typeface="Calibri" panose="020F0502020204030204" pitchFamily="34" charset="0"/>
                <a:ea typeface="Times New Roman" panose="02020603050405020304" pitchFamily="18" charset="0"/>
                <a:cs typeface="Calibri" panose="020F0502020204030204" pitchFamily="34" charset="0"/>
              </a:rPr>
              <a:t>ommencer à faire ?</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re 1">
            <a:extLst>
              <a:ext uri="{FF2B5EF4-FFF2-40B4-BE49-F238E27FC236}">
                <a16:creationId xmlns:a16="http://schemas.microsoft.com/office/drawing/2014/main" id="{2E2D498F-46C3-4DFC-A820-C012B6CC4743}"/>
              </a:ext>
            </a:extLst>
          </p:cNvPr>
          <p:cNvSpPr txBox="1">
            <a:spLocks/>
          </p:cNvSpPr>
          <p:nvPr/>
        </p:nvSpPr>
        <p:spPr>
          <a:xfrm>
            <a:off x="1835875" y="248043"/>
            <a:ext cx="7797662" cy="1116257"/>
          </a:xfrm>
          <a:prstGeom prst="rect">
            <a:avLst/>
          </a:prstGeom>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75" b="1" dirty="0">
                <a:solidFill>
                  <a:schemeClr val="accent2">
                    <a:lumMod val="75000"/>
                  </a:schemeClr>
                </a:solidFill>
                <a:effectLst>
                  <a:outerShdw blurRad="38100" dist="38100" dir="2700000" algn="tl">
                    <a:srgbClr val="000000">
                      <a:alpha val="43137"/>
                    </a:srgbClr>
                  </a:outerShdw>
                </a:effectLst>
              </a:rPr>
              <a:t>Votre « KISS »</a:t>
            </a:r>
          </a:p>
        </p:txBody>
      </p:sp>
      <p:sp>
        <p:nvSpPr>
          <p:cNvPr id="6" name="ZoneTexte 5">
            <a:extLst>
              <a:ext uri="{FF2B5EF4-FFF2-40B4-BE49-F238E27FC236}">
                <a16:creationId xmlns:a16="http://schemas.microsoft.com/office/drawing/2014/main" id="{3030325A-FC0F-4B06-A53E-00B29583DB60}"/>
              </a:ext>
            </a:extLst>
          </p:cNvPr>
          <p:cNvSpPr txBox="1"/>
          <p:nvPr/>
        </p:nvSpPr>
        <p:spPr>
          <a:xfrm>
            <a:off x="1783258" y="1555988"/>
            <a:ext cx="8749468" cy="954107"/>
          </a:xfrm>
          <a:prstGeom prst="rect">
            <a:avLst/>
          </a:prstGeom>
          <a:noFill/>
        </p:spPr>
        <p:txBody>
          <a:bodyPr wrap="square" rtlCol="0">
            <a:spAutoFit/>
          </a:bodyPr>
          <a:lstStyle/>
          <a:p>
            <a:r>
              <a:rPr lang="fr-FR" sz="2800" b="1" dirty="0"/>
              <a:t>Et dans votre classe, </a:t>
            </a:r>
          </a:p>
          <a:p>
            <a:r>
              <a:rPr lang="fr-FR" sz="2800" b="1" dirty="0"/>
              <a:t>qu’allez-vous :  </a:t>
            </a:r>
          </a:p>
        </p:txBody>
      </p:sp>
    </p:spTree>
    <p:extLst>
      <p:ext uri="{BB962C8B-B14F-4D97-AF65-F5344CB8AC3E}">
        <p14:creationId xmlns:p14="http://schemas.microsoft.com/office/powerpoint/2010/main" val="137717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7C644BD-A1F3-42AD-AB1B-4A53BA62F147}"/>
              </a:ext>
            </a:extLst>
          </p:cNvPr>
          <p:cNvPicPr>
            <a:picLocks noChangeAspect="1"/>
          </p:cNvPicPr>
          <p:nvPr/>
        </p:nvPicPr>
        <p:blipFill>
          <a:blip r:embed="rId2"/>
          <a:stretch>
            <a:fillRect/>
          </a:stretch>
        </p:blipFill>
        <p:spPr>
          <a:xfrm>
            <a:off x="1599572" y="818785"/>
            <a:ext cx="8992855" cy="5220429"/>
          </a:xfrm>
          <a:prstGeom prst="rect">
            <a:avLst/>
          </a:prstGeom>
        </p:spPr>
      </p:pic>
    </p:spTree>
    <p:extLst>
      <p:ext uri="{BB962C8B-B14F-4D97-AF65-F5344CB8AC3E}">
        <p14:creationId xmlns:p14="http://schemas.microsoft.com/office/powerpoint/2010/main" val="16215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80E8E7-E02D-4D4B-A16B-03C60825A7D3}"/>
              </a:ext>
            </a:extLst>
          </p:cNvPr>
          <p:cNvSpPr/>
          <p:nvPr/>
        </p:nvSpPr>
        <p:spPr>
          <a:xfrm>
            <a:off x="7857567" y="904522"/>
            <a:ext cx="2415397" cy="431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6" name="Image 5">
            <a:extLst>
              <a:ext uri="{FF2B5EF4-FFF2-40B4-BE49-F238E27FC236}">
                <a16:creationId xmlns:a16="http://schemas.microsoft.com/office/drawing/2014/main" id="{FE1C6350-54D6-4651-BA61-0BC6A2811B63}"/>
              </a:ext>
            </a:extLst>
          </p:cNvPr>
          <p:cNvPicPr>
            <a:picLocks noChangeAspect="1"/>
          </p:cNvPicPr>
          <p:nvPr/>
        </p:nvPicPr>
        <p:blipFill>
          <a:blip r:embed="rId3"/>
          <a:stretch>
            <a:fillRect/>
          </a:stretch>
        </p:blipFill>
        <p:spPr>
          <a:xfrm>
            <a:off x="1566230" y="866417"/>
            <a:ext cx="9059539" cy="5125165"/>
          </a:xfrm>
          <a:prstGeom prst="rect">
            <a:avLst/>
          </a:prstGeom>
        </p:spPr>
      </p:pic>
    </p:spTree>
    <p:extLst>
      <p:ext uri="{BB962C8B-B14F-4D97-AF65-F5344CB8AC3E}">
        <p14:creationId xmlns:p14="http://schemas.microsoft.com/office/powerpoint/2010/main" val="17593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C83051-83FC-4ED8-946B-368DF10B9D87}"/>
              </a:ext>
            </a:extLst>
          </p:cNvPr>
          <p:cNvPicPr>
            <a:picLocks noChangeAspect="1"/>
          </p:cNvPicPr>
          <p:nvPr/>
        </p:nvPicPr>
        <p:blipFill rotWithShape="1">
          <a:blip r:embed="rId3"/>
          <a:srcRect l="78934" t="51207" b="27754"/>
          <a:stretch/>
        </p:blipFill>
        <p:spPr>
          <a:xfrm>
            <a:off x="-2812213" y="-381326"/>
            <a:ext cx="2084717" cy="1328465"/>
          </a:xfrm>
          <a:prstGeom prst="rect">
            <a:avLst/>
          </a:prstGeom>
        </p:spPr>
      </p:pic>
      <p:pic>
        <p:nvPicPr>
          <p:cNvPr id="7" name="Image 6">
            <a:extLst>
              <a:ext uri="{FF2B5EF4-FFF2-40B4-BE49-F238E27FC236}">
                <a16:creationId xmlns:a16="http://schemas.microsoft.com/office/drawing/2014/main" id="{9AD96A98-56C0-463A-8C85-DC55FE0AA412}"/>
              </a:ext>
            </a:extLst>
          </p:cNvPr>
          <p:cNvPicPr>
            <a:picLocks noChangeAspect="1"/>
          </p:cNvPicPr>
          <p:nvPr/>
        </p:nvPicPr>
        <p:blipFill rotWithShape="1">
          <a:blip r:embed="rId3"/>
          <a:srcRect l="69374" t="71198" r="11448" b="7377"/>
          <a:stretch/>
        </p:blipFill>
        <p:spPr>
          <a:xfrm>
            <a:off x="-3257408" y="1973472"/>
            <a:ext cx="1897812" cy="1352790"/>
          </a:xfrm>
          <a:prstGeom prst="rect">
            <a:avLst/>
          </a:prstGeom>
        </p:spPr>
      </p:pic>
      <p:graphicFrame>
        <p:nvGraphicFramePr>
          <p:cNvPr id="10" name="Tableau 9">
            <a:extLst>
              <a:ext uri="{FF2B5EF4-FFF2-40B4-BE49-F238E27FC236}">
                <a16:creationId xmlns:a16="http://schemas.microsoft.com/office/drawing/2014/main" id="{3C44B461-FF0B-4F06-BB5D-101803C42F81}"/>
              </a:ext>
            </a:extLst>
          </p:cNvPr>
          <p:cNvGraphicFramePr>
            <a:graphicFrameLocks noGrp="1"/>
          </p:cNvGraphicFramePr>
          <p:nvPr>
            <p:extLst>
              <p:ext uri="{D42A27DB-BD31-4B8C-83A1-F6EECF244321}">
                <p14:modId xmlns:p14="http://schemas.microsoft.com/office/powerpoint/2010/main" val="614003755"/>
              </p:ext>
            </p:extLst>
          </p:nvPr>
        </p:nvGraphicFramePr>
        <p:xfrm>
          <a:off x="2032000" y="719666"/>
          <a:ext cx="9441132" cy="4987576"/>
        </p:xfrm>
        <a:graphic>
          <a:graphicData uri="http://schemas.openxmlformats.org/drawingml/2006/table">
            <a:tbl>
              <a:tblPr firstRow="1" bandRow="1">
                <a:tableStyleId>{5C22544A-7EE6-4342-B048-85BDC9FD1C3A}</a:tableStyleId>
              </a:tblPr>
              <a:tblGrid>
                <a:gridCol w="3609675">
                  <a:extLst>
                    <a:ext uri="{9D8B030D-6E8A-4147-A177-3AD203B41FA5}">
                      <a16:colId xmlns:a16="http://schemas.microsoft.com/office/drawing/2014/main" val="1294498958"/>
                    </a:ext>
                  </a:extLst>
                </a:gridCol>
                <a:gridCol w="3329797">
                  <a:extLst>
                    <a:ext uri="{9D8B030D-6E8A-4147-A177-3AD203B41FA5}">
                      <a16:colId xmlns:a16="http://schemas.microsoft.com/office/drawing/2014/main" val="605746945"/>
                    </a:ext>
                  </a:extLst>
                </a:gridCol>
                <a:gridCol w="2501660">
                  <a:extLst>
                    <a:ext uri="{9D8B030D-6E8A-4147-A177-3AD203B41FA5}">
                      <a16:colId xmlns:a16="http://schemas.microsoft.com/office/drawing/2014/main" val="439086408"/>
                    </a:ext>
                  </a:extLst>
                </a:gridCol>
              </a:tblGrid>
              <a:tr h="626055">
                <a:tc>
                  <a:txBody>
                    <a:bodyPr/>
                    <a:lstStyle/>
                    <a:p>
                      <a:r>
                        <a:rPr lang="fr-FR" dirty="0"/>
                        <a:t>L’un enseigne l’autre observe.</a:t>
                      </a:r>
                    </a:p>
                  </a:txBody>
                  <a:tcPr/>
                </a:tc>
                <a:tc>
                  <a:txBody>
                    <a:bodyPr/>
                    <a:lstStyle/>
                    <a:p>
                      <a:r>
                        <a:rPr lang="fr-FR" dirty="0"/>
                        <a:t>L’un enseigne l’autre aide.</a:t>
                      </a:r>
                    </a:p>
                  </a:txBody>
                  <a:tcPr/>
                </a:tc>
                <a:tc>
                  <a:txBody>
                    <a:bodyPr/>
                    <a:lstStyle/>
                    <a:p>
                      <a:r>
                        <a:rPr lang="fr-FR" dirty="0"/>
                        <a:t>Enseignement en parallèle.</a:t>
                      </a:r>
                    </a:p>
                  </a:txBody>
                  <a:tcPr/>
                </a:tc>
                <a:extLst>
                  <a:ext uri="{0D108BD9-81ED-4DB2-BD59-A6C34878D82A}">
                    <a16:rowId xmlns:a16="http://schemas.microsoft.com/office/drawing/2014/main" val="738691600"/>
                  </a:ext>
                </a:extLst>
              </a:tr>
              <a:tr h="2173748">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933466084"/>
                  </a:ext>
                </a:extLst>
              </a:tr>
              <a:tr h="2173748">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588409301"/>
                  </a:ext>
                </a:extLst>
              </a:tr>
            </a:tbl>
          </a:graphicData>
        </a:graphic>
      </p:graphicFrame>
      <p:pic>
        <p:nvPicPr>
          <p:cNvPr id="12" name="Image 11">
            <a:extLst>
              <a:ext uri="{FF2B5EF4-FFF2-40B4-BE49-F238E27FC236}">
                <a16:creationId xmlns:a16="http://schemas.microsoft.com/office/drawing/2014/main" id="{68533EFB-140D-4E75-BF57-F67672D0B6D6}"/>
              </a:ext>
            </a:extLst>
          </p:cNvPr>
          <p:cNvPicPr>
            <a:picLocks noChangeAspect="1"/>
          </p:cNvPicPr>
          <p:nvPr/>
        </p:nvPicPr>
        <p:blipFill rotWithShape="1">
          <a:blip r:embed="rId3"/>
          <a:srcRect l="83785" t="13248" r="1744" b="58609"/>
          <a:stretch/>
        </p:blipFill>
        <p:spPr>
          <a:xfrm>
            <a:off x="6551957" y="1356854"/>
            <a:ext cx="1431986" cy="1777042"/>
          </a:xfrm>
          <a:prstGeom prst="rect">
            <a:avLst/>
          </a:prstGeom>
        </p:spPr>
      </p:pic>
      <p:pic>
        <p:nvPicPr>
          <p:cNvPr id="13" name="Image 12">
            <a:extLst>
              <a:ext uri="{FF2B5EF4-FFF2-40B4-BE49-F238E27FC236}">
                <a16:creationId xmlns:a16="http://schemas.microsoft.com/office/drawing/2014/main" id="{C2ED5E14-58E8-4EBA-A8AE-12D64ECCC238}"/>
              </a:ext>
            </a:extLst>
          </p:cNvPr>
          <p:cNvPicPr>
            <a:picLocks noChangeAspect="1"/>
          </p:cNvPicPr>
          <p:nvPr/>
        </p:nvPicPr>
        <p:blipFill rotWithShape="1">
          <a:blip r:embed="rId3"/>
          <a:srcRect l="32617" t="57582" r="33212" b="2414"/>
          <a:stretch/>
        </p:blipFill>
        <p:spPr>
          <a:xfrm>
            <a:off x="5981363" y="3771084"/>
            <a:ext cx="2573174" cy="1922133"/>
          </a:xfrm>
          <a:prstGeom prst="rect">
            <a:avLst/>
          </a:prstGeom>
        </p:spPr>
      </p:pic>
      <p:pic>
        <p:nvPicPr>
          <p:cNvPr id="14" name="Image 13">
            <a:extLst>
              <a:ext uri="{FF2B5EF4-FFF2-40B4-BE49-F238E27FC236}">
                <a16:creationId xmlns:a16="http://schemas.microsoft.com/office/drawing/2014/main" id="{D8DAEA92-F476-4249-AFD4-0C9CC60B2508}"/>
              </a:ext>
            </a:extLst>
          </p:cNvPr>
          <p:cNvPicPr>
            <a:picLocks noChangeAspect="1"/>
          </p:cNvPicPr>
          <p:nvPr/>
        </p:nvPicPr>
        <p:blipFill rotWithShape="1">
          <a:blip r:embed="rId3"/>
          <a:srcRect l="14980" t="12726" r="68632" b="57765"/>
          <a:stretch/>
        </p:blipFill>
        <p:spPr>
          <a:xfrm>
            <a:off x="3034296" y="1462956"/>
            <a:ext cx="1621766" cy="1863306"/>
          </a:xfrm>
          <a:prstGeom prst="rect">
            <a:avLst/>
          </a:prstGeom>
        </p:spPr>
      </p:pic>
      <p:pic>
        <p:nvPicPr>
          <p:cNvPr id="15" name="Image 14">
            <a:extLst>
              <a:ext uri="{FF2B5EF4-FFF2-40B4-BE49-F238E27FC236}">
                <a16:creationId xmlns:a16="http://schemas.microsoft.com/office/drawing/2014/main" id="{9289D1EA-89B9-42E7-9C72-14B03B771B3A}"/>
              </a:ext>
            </a:extLst>
          </p:cNvPr>
          <p:cNvPicPr>
            <a:picLocks noChangeAspect="1"/>
          </p:cNvPicPr>
          <p:nvPr/>
        </p:nvPicPr>
        <p:blipFill rotWithShape="1">
          <a:blip r:embed="rId3"/>
          <a:srcRect l="48947" t="12954" r="34491" b="57810"/>
          <a:stretch/>
        </p:blipFill>
        <p:spPr>
          <a:xfrm>
            <a:off x="9541443" y="1382732"/>
            <a:ext cx="1639019" cy="1846053"/>
          </a:xfrm>
          <a:prstGeom prst="rect">
            <a:avLst/>
          </a:prstGeom>
        </p:spPr>
      </p:pic>
      <p:pic>
        <p:nvPicPr>
          <p:cNvPr id="16" name="Image 15">
            <a:extLst>
              <a:ext uri="{FF2B5EF4-FFF2-40B4-BE49-F238E27FC236}">
                <a16:creationId xmlns:a16="http://schemas.microsoft.com/office/drawing/2014/main" id="{C1C58A6A-B2E5-452D-A0C9-3CBC78A5B0B8}"/>
              </a:ext>
            </a:extLst>
          </p:cNvPr>
          <p:cNvPicPr>
            <a:picLocks noChangeAspect="1"/>
          </p:cNvPicPr>
          <p:nvPr/>
        </p:nvPicPr>
        <p:blipFill rotWithShape="1">
          <a:blip r:embed="rId3"/>
          <a:srcRect l="69374" t="71198" r="11448" b="7377"/>
          <a:stretch/>
        </p:blipFill>
        <p:spPr>
          <a:xfrm>
            <a:off x="9322768" y="3629216"/>
            <a:ext cx="1897812" cy="1352790"/>
          </a:xfrm>
          <a:prstGeom prst="rect">
            <a:avLst/>
          </a:prstGeom>
        </p:spPr>
      </p:pic>
      <p:pic>
        <p:nvPicPr>
          <p:cNvPr id="17" name="Image 16">
            <a:extLst>
              <a:ext uri="{FF2B5EF4-FFF2-40B4-BE49-F238E27FC236}">
                <a16:creationId xmlns:a16="http://schemas.microsoft.com/office/drawing/2014/main" id="{E477E176-FF4F-427A-A6AB-47249083BD41}"/>
              </a:ext>
            </a:extLst>
          </p:cNvPr>
          <p:cNvPicPr>
            <a:picLocks noChangeAspect="1"/>
          </p:cNvPicPr>
          <p:nvPr/>
        </p:nvPicPr>
        <p:blipFill rotWithShape="1">
          <a:blip r:embed="rId3"/>
          <a:srcRect l="78934" t="51207" b="27754"/>
          <a:stretch/>
        </p:blipFill>
        <p:spPr>
          <a:xfrm>
            <a:off x="9229316" y="5069184"/>
            <a:ext cx="2084717" cy="1328465"/>
          </a:xfrm>
          <a:prstGeom prst="rect">
            <a:avLst/>
          </a:prstGeom>
        </p:spPr>
      </p:pic>
      <p:pic>
        <p:nvPicPr>
          <p:cNvPr id="2" name="Image 1">
            <a:extLst>
              <a:ext uri="{FF2B5EF4-FFF2-40B4-BE49-F238E27FC236}">
                <a16:creationId xmlns:a16="http://schemas.microsoft.com/office/drawing/2014/main" id="{2586D2D7-E90F-4FAD-A7BD-8069DC276B6A}"/>
              </a:ext>
            </a:extLst>
          </p:cNvPr>
          <p:cNvPicPr>
            <a:picLocks noChangeAspect="1"/>
          </p:cNvPicPr>
          <p:nvPr/>
        </p:nvPicPr>
        <p:blipFill>
          <a:blip r:embed="rId4"/>
          <a:stretch>
            <a:fillRect/>
          </a:stretch>
        </p:blipFill>
        <p:spPr>
          <a:xfrm>
            <a:off x="2697416" y="3731392"/>
            <a:ext cx="2295525" cy="1752600"/>
          </a:xfrm>
          <a:prstGeom prst="rect">
            <a:avLst/>
          </a:prstGeom>
        </p:spPr>
      </p:pic>
    </p:spTree>
    <p:extLst>
      <p:ext uri="{BB962C8B-B14F-4D97-AF65-F5344CB8AC3E}">
        <p14:creationId xmlns:p14="http://schemas.microsoft.com/office/powerpoint/2010/main" val="1773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a:extLst>
              <a:ext uri="{FF2B5EF4-FFF2-40B4-BE49-F238E27FC236}">
                <a16:creationId xmlns:a16="http://schemas.microsoft.com/office/drawing/2014/main" id="{B213C755-7B88-4DF7-83FF-4EDC7695FE46}"/>
              </a:ext>
            </a:extLst>
          </p:cNvPr>
          <p:cNvGraphicFramePr>
            <a:graphicFrameLocks noGrp="1"/>
          </p:cNvGraphicFramePr>
          <p:nvPr>
            <p:extLst>
              <p:ext uri="{D42A27DB-BD31-4B8C-83A1-F6EECF244321}">
                <p14:modId xmlns:p14="http://schemas.microsoft.com/office/powerpoint/2010/main" val="3704568986"/>
              </p:ext>
            </p:extLst>
          </p:nvPr>
        </p:nvGraphicFramePr>
        <p:xfrm>
          <a:off x="1928482" y="569920"/>
          <a:ext cx="9803443" cy="5358692"/>
        </p:xfrm>
        <a:graphic>
          <a:graphicData uri="http://schemas.openxmlformats.org/drawingml/2006/table">
            <a:tbl>
              <a:tblPr firstRow="1" bandRow="1">
                <a:tableStyleId>{5C22544A-7EE6-4342-B048-85BDC9FD1C3A}</a:tableStyleId>
              </a:tblPr>
              <a:tblGrid>
                <a:gridCol w="3164297">
                  <a:extLst>
                    <a:ext uri="{9D8B030D-6E8A-4147-A177-3AD203B41FA5}">
                      <a16:colId xmlns:a16="http://schemas.microsoft.com/office/drawing/2014/main" val="2568655508"/>
                    </a:ext>
                  </a:extLst>
                </a:gridCol>
                <a:gridCol w="3775175">
                  <a:extLst>
                    <a:ext uri="{9D8B030D-6E8A-4147-A177-3AD203B41FA5}">
                      <a16:colId xmlns:a16="http://schemas.microsoft.com/office/drawing/2014/main" val="1504980658"/>
                    </a:ext>
                  </a:extLst>
                </a:gridCol>
                <a:gridCol w="2863971">
                  <a:extLst>
                    <a:ext uri="{9D8B030D-6E8A-4147-A177-3AD203B41FA5}">
                      <a16:colId xmlns:a16="http://schemas.microsoft.com/office/drawing/2014/main" val="1896904129"/>
                    </a:ext>
                  </a:extLst>
                </a:gridCol>
              </a:tblGrid>
              <a:tr h="1035772">
                <a:tc>
                  <a:txBody>
                    <a:bodyPr/>
                    <a:lstStyle/>
                    <a:p>
                      <a:r>
                        <a:rPr lang="fr-FR" dirty="0"/>
                        <a:t>Enseignement en ateliers</a:t>
                      </a:r>
                    </a:p>
                  </a:txBody>
                  <a:tcPr/>
                </a:tc>
                <a:tc>
                  <a:txBody>
                    <a:bodyPr/>
                    <a:lstStyle/>
                    <a:p>
                      <a:r>
                        <a:rPr lang="fr-FR" dirty="0"/>
                        <a:t>Enseignement avec groupe différencié</a:t>
                      </a:r>
                    </a:p>
                  </a:txBody>
                  <a:tcPr/>
                </a:tc>
                <a:tc>
                  <a:txBody>
                    <a:bodyPr/>
                    <a:lstStyle/>
                    <a:p>
                      <a:r>
                        <a:rPr lang="fr-FR" dirty="0"/>
                        <a:t>En tandem</a:t>
                      </a:r>
                    </a:p>
                  </a:txBody>
                  <a:tcPr/>
                </a:tc>
                <a:extLst>
                  <a:ext uri="{0D108BD9-81ED-4DB2-BD59-A6C34878D82A}">
                    <a16:rowId xmlns:a16="http://schemas.microsoft.com/office/drawing/2014/main" val="3806151439"/>
                  </a:ext>
                </a:extLst>
              </a:tr>
              <a:tr h="2207183">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324306652"/>
                  </a:ext>
                </a:extLst>
              </a:tr>
              <a:tr h="2115737">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586885201"/>
                  </a:ext>
                </a:extLst>
              </a:tr>
            </a:tbl>
          </a:graphicData>
        </a:graphic>
      </p:graphicFrame>
      <p:pic>
        <p:nvPicPr>
          <p:cNvPr id="14" name="Image 13">
            <a:extLst>
              <a:ext uri="{FF2B5EF4-FFF2-40B4-BE49-F238E27FC236}">
                <a16:creationId xmlns:a16="http://schemas.microsoft.com/office/drawing/2014/main" id="{96C97F89-3709-4CB3-BA6F-A1E803CF141A}"/>
              </a:ext>
            </a:extLst>
          </p:cNvPr>
          <p:cNvPicPr>
            <a:picLocks noChangeAspect="1"/>
          </p:cNvPicPr>
          <p:nvPr/>
        </p:nvPicPr>
        <p:blipFill rotWithShape="1">
          <a:blip r:embed="rId3"/>
          <a:srcRect l="15077" t="5732" r="68934" b="62460"/>
          <a:stretch/>
        </p:blipFill>
        <p:spPr>
          <a:xfrm>
            <a:off x="3096883" y="1604011"/>
            <a:ext cx="1656271" cy="1945257"/>
          </a:xfrm>
          <a:prstGeom prst="rect">
            <a:avLst/>
          </a:prstGeom>
        </p:spPr>
      </p:pic>
      <p:pic>
        <p:nvPicPr>
          <p:cNvPr id="15" name="Image 14">
            <a:extLst>
              <a:ext uri="{FF2B5EF4-FFF2-40B4-BE49-F238E27FC236}">
                <a16:creationId xmlns:a16="http://schemas.microsoft.com/office/drawing/2014/main" id="{DCF9D042-0014-4E5E-863C-47445506A964}"/>
              </a:ext>
            </a:extLst>
          </p:cNvPr>
          <p:cNvPicPr>
            <a:picLocks noChangeAspect="1"/>
          </p:cNvPicPr>
          <p:nvPr/>
        </p:nvPicPr>
        <p:blipFill rotWithShape="1">
          <a:blip r:embed="rId3"/>
          <a:srcRect l="3238" t="51367" r="68616" b="11677"/>
          <a:stretch/>
        </p:blipFill>
        <p:spPr>
          <a:xfrm>
            <a:off x="2094493" y="3955211"/>
            <a:ext cx="2915728" cy="2260121"/>
          </a:xfrm>
          <a:prstGeom prst="rect">
            <a:avLst/>
          </a:prstGeom>
        </p:spPr>
      </p:pic>
      <p:pic>
        <p:nvPicPr>
          <p:cNvPr id="16" name="Image 15">
            <a:extLst>
              <a:ext uri="{FF2B5EF4-FFF2-40B4-BE49-F238E27FC236}">
                <a16:creationId xmlns:a16="http://schemas.microsoft.com/office/drawing/2014/main" id="{6C93D8E9-4D0B-4A49-82A4-FC6F464CF7AE}"/>
              </a:ext>
            </a:extLst>
          </p:cNvPr>
          <p:cNvPicPr>
            <a:picLocks noChangeAspect="1"/>
          </p:cNvPicPr>
          <p:nvPr/>
        </p:nvPicPr>
        <p:blipFill rotWithShape="1">
          <a:blip r:embed="rId3"/>
          <a:srcRect l="32430" t="53315" r="34928" b="25809"/>
          <a:stretch/>
        </p:blipFill>
        <p:spPr>
          <a:xfrm>
            <a:off x="5193866" y="4002657"/>
            <a:ext cx="3381555" cy="1276710"/>
          </a:xfrm>
          <a:prstGeom prst="rect">
            <a:avLst/>
          </a:prstGeom>
        </p:spPr>
      </p:pic>
      <p:pic>
        <p:nvPicPr>
          <p:cNvPr id="17" name="Image 16">
            <a:extLst>
              <a:ext uri="{FF2B5EF4-FFF2-40B4-BE49-F238E27FC236}">
                <a16:creationId xmlns:a16="http://schemas.microsoft.com/office/drawing/2014/main" id="{9FBDC9E8-2B3E-4BEE-B7EB-0EC69BD51458}"/>
              </a:ext>
            </a:extLst>
          </p:cNvPr>
          <p:cNvPicPr>
            <a:picLocks noChangeAspect="1"/>
          </p:cNvPicPr>
          <p:nvPr/>
        </p:nvPicPr>
        <p:blipFill rotWithShape="1">
          <a:blip r:embed="rId3"/>
          <a:srcRect l="46192" t="6250" r="38770" b="59968"/>
          <a:stretch/>
        </p:blipFill>
        <p:spPr>
          <a:xfrm>
            <a:off x="6294598" y="1634096"/>
            <a:ext cx="1557739" cy="2066026"/>
          </a:xfrm>
          <a:prstGeom prst="rect">
            <a:avLst/>
          </a:prstGeom>
        </p:spPr>
      </p:pic>
      <p:pic>
        <p:nvPicPr>
          <p:cNvPr id="18" name="Image 17">
            <a:extLst>
              <a:ext uri="{FF2B5EF4-FFF2-40B4-BE49-F238E27FC236}">
                <a16:creationId xmlns:a16="http://schemas.microsoft.com/office/drawing/2014/main" id="{C9F7F0D3-D5DD-41CD-B063-283D87BFD81B}"/>
              </a:ext>
            </a:extLst>
          </p:cNvPr>
          <p:cNvPicPr>
            <a:picLocks noChangeAspect="1"/>
          </p:cNvPicPr>
          <p:nvPr/>
        </p:nvPicPr>
        <p:blipFill rotWithShape="1">
          <a:blip r:embed="rId3"/>
          <a:srcRect l="69375" t="45016" r="2943" b="20214"/>
          <a:stretch/>
        </p:blipFill>
        <p:spPr>
          <a:xfrm>
            <a:off x="8956008" y="3802201"/>
            <a:ext cx="2867740" cy="2126411"/>
          </a:xfrm>
          <a:prstGeom prst="rect">
            <a:avLst/>
          </a:prstGeom>
        </p:spPr>
      </p:pic>
      <p:pic>
        <p:nvPicPr>
          <p:cNvPr id="19" name="Image 18">
            <a:extLst>
              <a:ext uri="{FF2B5EF4-FFF2-40B4-BE49-F238E27FC236}">
                <a16:creationId xmlns:a16="http://schemas.microsoft.com/office/drawing/2014/main" id="{231CFEE0-6D18-4F9F-AC17-3C815ECF6A9D}"/>
              </a:ext>
            </a:extLst>
          </p:cNvPr>
          <p:cNvPicPr>
            <a:picLocks noChangeAspect="1"/>
          </p:cNvPicPr>
          <p:nvPr/>
        </p:nvPicPr>
        <p:blipFill rotWithShape="1">
          <a:blip r:embed="rId3"/>
          <a:srcRect l="84304" t="5920" r="2942" b="68126"/>
          <a:stretch/>
        </p:blipFill>
        <p:spPr>
          <a:xfrm>
            <a:off x="9729286" y="1783008"/>
            <a:ext cx="1321184" cy="1587261"/>
          </a:xfrm>
          <a:prstGeom prst="rect">
            <a:avLst/>
          </a:prstGeom>
        </p:spPr>
      </p:pic>
    </p:spTree>
    <p:extLst>
      <p:ext uri="{BB962C8B-B14F-4D97-AF65-F5344CB8AC3E}">
        <p14:creationId xmlns:p14="http://schemas.microsoft.com/office/powerpoint/2010/main" val="70113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07C0D79-A366-4755-95CC-D4F91EA0D64C}"/>
              </a:ext>
            </a:extLst>
          </p:cNvPr>
          <p:cNvSpPr txBox="1"/>
          <p:nvPr/>
        </p:nvSpPr>
        <p:spPr>
          <a:xfrm>
            <a:off x="1886309" y="2329132"/>
            <a:ext cx="8885208" cy="2308324"/>
          </a:xfrm>
          <a:prstGeom prst="rect">
            <a:avLst/>
          </a:prstGeom>
          <a:noFill/>
        </p:spPr>
        <p:txBody>
          <a:bodyPr wrap="square" rtlCol="0">
            <a:spAutoFit/>
          </a:bodyPr>
          <a:lstStyle/>
          <a:p>
            <a:r>
              <a:rPr lang="fr-FR" sz="3600" dirty="0"/>
              <a:t>Qu’avez-vous modifié dans vos pratiques ou dans le contenu des séances depuis la formation de la session1 ?</a:t>
            </a:r>
          </a:p>
        </p:txBody>
      </p:sp>
      <p:pic>
        <p:nvPicPr>
          <p:cNvPr id="4" name="Image 3">
            <a:extLst>
              <a:ext uri="{FF2B5EF4-FFF2-40B4-BE49-F238E27FC236}">
                <a16:creationId xmlns:a16="http://schemas.microsoft.com/office/drawing/2014/main" id="{40E0047E-F55F-49DC-808F-6399260E53FE}"/>
              </a:ext>
            </a:extLst>
          </p:cNvPr>
          <p:cNvPicPr>
            <a:picLocks noChangeAspect="1"/>
          </p:cNvPicPr>
          <p:nvPr/>
        </p:nvPicPr>
        <p:blipFill>
          <a:blip r:embed="rId3"/>
          <a:stretch>
            <a:fillRect/>
          </a:stretch>
        </p:blipFill>
        <p:spPr>
          <a:xfrm>
            <a:off x="1886309" y="497223"/>
            <a:ext cx="1829055" cy="1676634"/>
          </a:xfrm>
          <a:prstGeom prst="rect">
            <a:avLst/>
          </a:prstGeom>
        </p:spPr>
      </p:pic>
    </p:spTree>
    <p:extLst>
      <p:ext uri="{BB962C8B-B14F-4D97-AF65-F5344CB8AC3E}">
        <p14:creationId xmlns:p14="http://schemas.microsoft.com/office/powerpoint/2010/main" val="333319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3C391F-52A0-441E-87B3-DDBA4CE28570}"/>
              </a:ext>
            </a:extLst>
          </p:cNvPr>
          <p:cNvPicPr>
            <a:picLocks noChangeAspect="1"/>
          </p:cNvPicPr>
          <p:nvPr/>
        </p:nvPicPr>
        <p:blipFill>
          <a:blip r:embed="rId3"/>
          <a:stretch>
            <a:fillRect/>
          </a:stretch>
        </p:blipFill>
        <p:spPr>
          <a:xfrm>
            <a:off x="161027" y="1349458"/>
            <a:ext cx="1477992" cy="1477992"/>
          </a:xfrm>
          <a:prstGeom prst="rect">
            <a:avLst/>
          </a:prstGeom>
        </p:spPr>
      </p:pic>
      <p:sp>
        <p:nvSpPr>
          <p:cNvPr id="5" name="ZoneTexte 4">
            <a:extLst>
              <a:ext uri="{FF2B5EF4-FFF2-40B4-BE49-F238E27FC236}">
                <a16:creationId xmlns:a16="http://schemas.microsoft.com/office/drawing/2014/main" id="{E287F6B9-E392-47AB-944A-DBE10C24DD96}"/>
              </a:ext>
            </a:extLst>
          </p:cNvPr>
          <p:cNvSpPr txBox="1"/>
          <p:nvPr/>
        </p:nvSpPr>
        <p:spPr>
          <a:xfrm>
            <a:off x="1639019" y="293298"/>
            <a:ext cx="9178506" cy="6986528"/>
          </a:xfrm>
          <a:prstGeom prst="rect">
            <a:avLst/>
          </a:prstGeom>
          <a:noFill/>
        </p:spPr>
        <p:txBody>
          <a:bodyPr wrap="square" rtlCol="0">
            <a:spAutoFit/>
          </a:bodyPr>
          <a:lstStyle/>
          <a:p>
            <a:r>
              <a:rPr lang="fr-FR" sz="2800" dirty="0"/>
              <a:t>Temps d’échanges de 30 min dans un domaine d’apprentissage sur une séance (ou projet envisagé) menée en classe avec le rôle de chacun à partir des 6 modalités (plusieurs propositions possibles dans 1 domaine) et de la gestion des espaces et du temps :</a:t>
            </a:r>
          </a:p>
          <a:p>
            <a:endParaRPr lang="fr-FR" sz="2800" dirty="0"/>
          </a:p>
          <a:p>
            <a:pPr marL="457200" indent="-457200">
              <a:buFont typeface="Arial" panose="020B0604020202020204" pitchFamily="34" charset="0"/>
              <a:buChar char="•"/>
            </a:pPr>
            <a:r>
              <a:rPr lang="fr-FR" sz="2800" dirty="0"/>
              <a:t>Projet de lecteur</a:t>
            </a:r>
          </a:p>
          <a:p>
            <a:pPr marL="457200" indent="-457200">
              <a:buFont typeface="Arial" panose="020B0604020202020204" pitchFamily="34" charset="0"/>
              <a:buChar char="•"/>
            </a:pPr>
            <a:r>
              <a:rPr lang="fr-FR" sz="2800" dirty="0"/>
              <a:t>Ateliers par profils de décodeurs</a:t>
            </a:r>
          </a:p>
          <a:p>
            <a:pPr marL="457200" indent="-457200">
              <a:buFont typeface="Arial" panose="020B0604020202020204" pitchFamily="34" charset="0"/>
              <a:buChar char="•"/>
            </a:pPr>
            <a:r>
              <a:rPr lang="fr-FR" sz="2800" dirty="0"/>
              <a:t>EDL</a:t>
            </a:r>
          </a:p>
          <a:p>
            <a:pPr marL="457200" indent="-457200">
              <a:buFont typeface="Arial" panose="020B0604020202020204" pitchFamily="34" charset="0"/>
              <a:buChar char="•"/>
            </a:pPr>
            <a:r>
              <a:rPr lang="fr-FR" sz="2800" dirty="0"/>
              <a:t>Lexique</a:t>
            </a:r>
          </a:p>
          <a:p>
            <a:pPr marL="457200" indent="-457200">
              <a:buFont typeface="Arial" panose="020B0604020202020204" pitchFamily="34" charset="0"/>
              <a:buChar char="•"/>
            </a:pPr>
            <a:r>
              <a:rPr lang="fr-FR" sz="2800" dirty="0"/>
              <a:t>Production écrite</a:t>
            </a:r>
          </a:p>
          <a:p>
            <a:pPr marL="457200" indent="-457200">
              <a:buFont typeface="Arial" panose="020B0604020202020204" pitchFamily="34" charset="0"/>
              <a:buChar char="•"/>
            </a:pPr>
            <a:r>
              <a:rPr lang="fr-FR" sz="2800" dirty="0"/>
              <a:t>Écriture</a:t>
            </a:r>
          </a:p>
          <a:p>
            <a:pPr marL="457200" indent="-457200">
              <a:buFont typeface="Arial" panose="020B0604020202020204" pitchFamily="34" charset="0"/>
              <a:buChar char="•"/>
            </a:pPr>
            <a:r>
              <a:rPr lang="fr-FR" sz="2800" dirty="0"/>
              <a:t>compréhension</a:t>
            </a:r>
          </a:p>
          <a:p>
            <a:pPr marL="457200" indent="-457200">
              <a:buFont typeface="Arial" panose="020B0604020202020204" pitchFamily="34" charset="0"/>
              <a:buChar char="•"/>
            </a:pPr>
            <a:endParaRPr lang="fr-FR" sz="2800" dirty="0"/>
          </a:p>
          <a:p>
            <a:endParaRPr lang="fr-FR" sz="2800" dirty="0"/>
          </a:p>
        </p:txBody>
      </p:sp>
    </p:spTree>
    <p:extLst>
      <p:ext uri="{BB962C8B-B14F-4D97-AF65-F5344CB8AC3E}">
        <p14:creationId xmlns:p14="http://schemas.microsoft.com/office/powerpoint/2010/main" val="248066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7652" y="1924421"/>
            <a:ext cx="8382000" cy="4613198"/>
          </a:xfrm>
        </p:spPr>
        <p:txBody>
          <a:bodyPr>
            <a:normAutofit lnSpcReduction="10000"/>
          </a:bodyPr>
          <a:lstStyle/>
          <a:p>
            <a:r>
              <a:rPr lang="fr-FR" b="1" dirty="0"/>
              <a:t>Enseigner </a:t>
            </a:r>
            <a:r>
              <a:rPr lang="fr-FR" b="1" dirty="0">
                <a:solidFill>
                  <a:srgbClr val="F9AD15"/>
                </a:solidFill>
              </a:rPr>
              <a:t>le code et la compréhension</a:t>
            </a:r>
          </a:p>
          <a:p>
            <a:endParaRPr lang="fr-FR" b="1" dirty="0">
              <a:solidFill>
                <a:srgbClr val="F9AD15"/>
              </a:solidFill>
            </a:endParaRPr>
          </a:p>
          <a:p>
            <a:r>
              <a:rPr lang="fr-FR" b="1" dirty="0"/>
              <a:t>Différencier son enseignement en fonction des </a:t>
            </a:r>
            <a:r>
              <a:rPr lang="fr-FR" b="1" dirty="0">
                <a:solidFill>
                  <a:srgbClr val="F9AD15"/>
                </a:solidFill>
              </a:rPr>
              <a:t>différents profils de lecteur</a:t>
            </a:r>
            <a:r>
              <a:rPr lang="fr-FR" b="1" dirty="0"/>
              <a:t>.</a:t>
            </a:r>
          </a:p>
          <a:p>
            <a:endParaRPr lang="fr-FR" b="1" dirty="0"/>
          </a:p>
          <a:p>
            <a:r>
              <a:rPr lang="fr-FR" b="1" dirty="0"/>
              <a:t>Mettre en place une </a:t>
            </a:r>
            <a:r>
              <a:rPr lang="fr-FR" b="1" dirty="0">
                <a:solidFill>
                  <a:srgbClr val="F9AD15"/>
                </a:solidFill>
              </a:rPr>
              <a:t>progression  </a:t>
            </a:r>
            <a:r>
              <a:rPr lang="fr-FR" b="1" dirty="0"/>
              <a:t>avec :</a:t>
            </a:r>
          </a:p>
          <a:p>
            <a:pPr marL="0" indent="0">
              <a:buNone/>
            </a:pPr>
            <a:r>
              <a:rPr lang="fr-FR" b="1" dirty="0"/>
              <a:t>      -   </a:t>
            </a:r>
            <a:r>
              <a:rPr lang="fr-FR" dirty="0"/>
              <a:t>un  tempo rapide dans la découverte des correspondances graphèmes-phonèmes</a:t>
            </a:r>
          </a:p>
          <a:p>
            <a:pPr marL="0" indent="0">
              <a:buNone/>
            </a:pPr>
            <a:r>
              <a:rPr lang="fr-FR" dirty="0"/>
              <a:t>      -   du simple au complexe</a:t>
            </a:r>
          </a:p>
          <a:p>
            <a:pPr marL="0" indent="0">
              <a:buNone/>
            </a:pPr>
            <a:r>
              <a:rPr lang="fr-FR" dirty="0"/>
              <a:t>      -   des textes 100% déchiffrables</a:t>
            </a:r>
          </a:p>
          <a:p>
            <a:pPr marL="0" indent="0">
              <a:buNone/>
            </a:pPr>
            <a:endParaRPr lang="fr-FR" dirty="0"/>
          </a:p>
          <a:p>
            <a:r>
              <a:rPr lang="fr-FR" b="1" dirty="0"/>
              <a:t>Mettre en œuvre </a:t>
            </a:r>
            <a:r>
              <a:rPr lang="fr-FR" b="1" dirty="0">
                <a:solidFill>
                  <a:srgbClr val="F9AD15"/>
                </a:solidFill>
              </a:rPr>
              <a:t>la démarche « J’entends, je prononce, je vois, j’écris »</a:t>
            </a:r>
          </a:p>
          <a:p>
            <a:endParaRPr lang="fr-FR" b="1" dirty="0">
              <a:solidFill>
                <a:srgbClr val="F9AD15"/>
              </a:solidFill>
            </a:endParaRPr>
          </a:p>
        </p:txBody>
      </p:sp>
      <p:sp>
        <p:nvSpPr>
          <p:cNvPr id="4" name="Sous-titre 2">
            <a:extLst>
              <a:ext uri="{FF2B5EF4-FFF2-40B4-BE49-F238E27FC236}">
                <a16:creationId xmlns:a16="http://schemas.microsoft.com/office/drawing/2014/main" id="{B7A42FF7-F7C1-44B4-81E1-B674B4CA0CB2}"/>
              </a:ext>
            </a:extLst>
          </p:cNvPr>
          <p:cNvSpPr txBox="1">
            <a:spLocks/>
          </p:cNvSpPr>
          <p:nvPr/>
        </p:nvSpPr>
        <p:spPr>
          <a:xfrm>
            <a:off x="1828801" y="582755"/>
            <a:ext cx="8279705" cy="5710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réussite de l’apprentissage de la lecture </a:t>
            </a: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6343358" y="20641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828801" y="1441944"/>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spTree>
    <p:extLst>
      <p:ext uri="{BB962C8B-B14F-4D97-AF65-F5344CB8AC3E}">
        <p14:creationId xmlns:p14="http://schemas.microsoft.com/office/powerpoint/2010/main" val="421773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C02FC12B-007A-4320-9B14-DE69303FA474}"/>
              </a:ext>
            </a:extLst>
          </p:cNvPr>
          <p:cNvGraphicFramePr>
            <a:graphicFrameLocks noGrp="1"/>
          </p:cNvGraphicFramePr>
          <p:nvPr>
            <p:ph idx="1"/>
            <p:extLst>
              <p:ext uri="{D42A27DB-BD31-4B8C-83A1-F6EECF244321}">
                <p14:modId xmlns:p14="http://schemas.microsoft.com/office/powerpoint/2010/main" val="1823804690"/>
              </p:ext>
            </p:extLst>
          </p:nvPr>
        </p:nvGraphicFramePr>
        <p:xfrm>
          <a:off x="1785933" y="1409135"/>
          <a:ext cx="9078691" cy="698346"/>
        </p:xfrm>
        <a:graphic>
          <a:graphicData uri="http://schemas.openxmlformats.org/drawingml/2006/table">
            <a:tbl>
              <a:tblPr firstRow="1" firstCol="1" bandRow="1">
                <a:tableStyleId>{5C22544A-7EE6-4342-B048-85BDC9FD1C3A}</a:tableStyleId>
              </a:tblPr>
              <a:tblGrid>
                <a:gridCol w="9078691">
                  <a:extLst>
                    <a:ext uri="{9D8B030D-6E8A-4147-A177-3AD203B41FA5}">
                      <a16:colId xmlns:a16="http://schemas.microsoft.com/office/drawing/2014/main" val="1145767247"/>
                    </a:ext>
                  </a:extLst>
                </a:gridCol>
              </a:tblGrid>
              <a:tr h="698346">
                <a:tc>
                  <a:txBody>
                    <a:bodyPr/>
                    <a:lstStyle/>
                    <a:p>
                      <a:pPr>
                        <a:lnSpc>
                          <a:spcPct val="115000"/>
                        </a:lnSpc>
                        <a:spcAft>
                          <a:spcPts val="0"/>
                        </a:spcAft>
                      </a:pPr>
                      <a:r>
                        <a:rPr lang="fr-FR" sz="1800" dirty="0">
                          <a:solidFill>
                            <a:schemeClr val="tx1"/>
                          </a:solidFill>
                          <a:effectLst/>
                        </a:rPr>
                        <a:t>Travailler les représentations individuelles de l’acte de lire à différents moments de l’année par la conduite d’entretiens et de productions écrites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48753926"/>
                  </a:ext>
                </a:extLst>
              </a:tr>
            </a:tbl>
          </a:graphicData>
        </a:graphic>
      </p:graphicFrame>
      <p:sp>
        <p:nvSpPr>
          <p:cNvPr id="4" name="Sous-titre 2">
            <a:extLst>
              <a:ext uri="{FF2B5EF4-FFF2-40B4-BE49-F238E27FC236}">
                <a16:creationId xmlns:a16="http://schemas.microsoft.com/office/drawing/2014/main" id="{B7A42FF7-F7C1-44B4-81E1-B674B4CA0CB2}"/>
              </a:ext>
            </a:extLst>
          </p:cNvPr>
          <p:cNvSpPr txBox="1">
            <a:spLocks/>
          </p:cNvSpPr>
          <p:nvPr/>
        </p:nvSpPr>
        <p:spPr>
          <a:xfrm>
            <a:off x="2149018" y="377799"/>
            <a:ext cx="8279705" cy="5710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0"/>
              </a:spcBef>
              <a:buNone/>
            </a:pPr>
            <a:r>
              <a:rPr lang="fr-FR" sz="2800" b="1" cap="all" spc="-100" dirty="0">
                <a:solidFill>
                  <a:srgbClr val="F9AD15"/>
                </a:solidFill>
                <a:latin typeface="Arial Black" panose="020B0A04020102020204" pitchFamily="34" charset="0"/>
                <a:ea typeface="+mj-ea"/>
                <a:cs typeface="+mj-cs"/>
              </a:rPr>
              <a:t>Les conditions de la </a:t>
            </a:r>
            <a:r>
              <a:rPr lang="fr-FR" sz="2800" b="1" cap="all" spc="-100" dirty="0" err="1">
                <a:solidFill>
                  <a:srgbClr val="F9AD15"/>
                </a:solidFill>
                <a:latin typeface="Arial Black" panose="020B0A04020102020204" pitchFamily="34" charset="0"/>
                <a:ea typeface="+mj-ea"/>
                <a:cs typeface="+mj-cs"/>
              </a:rPr>
              <a:t>reussite</a:t>
            </a:r>
            <a:r>
              <a:rPr lang="fr-FR" sz="2800" b="1" cap="all" spc="-100" dirty="0">
                <a:solidFill>
                  <a:srgbClr val="F9AD15"/>
                </a:solidFill>
                <a:latin typeface="Arial Black" panose="020B0A04020102020204" pitchFamily="34" charset="0"/>
                <a:ea typeface="+mj-ea"/>
                <a:cs typeface="+mj-cs"/>
              </a:rPr>
              <a:t> pour le PROJET DE LECTEUR</a:t>
            </a:r>
          </a:p>
        </p:txBody>
      </p:sp>
      <p:sp>
        <p:nvSpPr>
          <p:cNvPr id="7" name="Forme en L 6">
            <a:extLst>
              <a:ext uri="{FF2B5EF4-FFF2-40B4-BE49-F238E27FC236}">
                <a16:creationId xmlns:a16="http://schemas.microsoft.com/office/drawing/2014/main" id="{913D8522-3562-4EAB-A416-9555599E0B5A}"/>
              </a:ext>
            </a:extLst>
          </p:cNvPr>
          <p:cNvSpPr/>
          <p:nvPr/>
        </p:nvSpPr>
        <p:spPr>
          <a:xfrm rot="10800000">
            <a:off x="7102482" y="153663"/>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sp>
        <p:nvSpPr>
          <p:cNvPr id="8" name="Forme en L 7">
            <a:extLst>
              <a:ext uri="{FF2B5EF4-FFF2-40B4-BE49-F238E27FC236}">
                <a16:creationId xmlns:a16="http://schemas.microsoft.com/office/drawing/2014/main" id="{8872E896-78AE-4CEE-8B98-4425A2AD6FA4}"/>
              </a:ext>
            </a:extLst>
          </p:cNvPr>
          <p:cNvSpPr/>
          <p:nvPr/>
        </p:nvSpPr>
        <p:spPr>
          <a:xfrm>
            <a:off x="1785933" y="1078166"/>
            <a:ext cx="3922371" cy="252027"/>
          </a:xfrm>
          <a:prstGeom prst="corner">
            <a:avLst/>
          </a:prstGeom>
          <a:solidFill>
            <a:srgbClr val="F9AD15"/>
          </a:solidFill>
          <a:ln>
            <a:solidFill>
              <a:srgbClr val="F9A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9AD15"/>
              </a:solidFill>
            </a:endParaRPr>
          </a:p>
        </p:txBody>
      </p:sp>
      <p:pic>
        <p:nvPicPr>
          <p:cNvPr id="5" name="Image 4">
            <a:extLst>
              <a:ext uri="{FF2B5EF4-FFF2-40B4-BE49-F238E27FC236}">
                <a16:creationId xmlns:a16="http://schemas.microsoft.com/office/drawing/2014/main" id="{21480AED-091E-4067-A3F8-A97BD52D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95" y="405690"/>
            <a:ext cx="1249477" cy="1288281"/>
          </a:xfrm>
          <a:prstGeom prst="rect">
            <a:avLst/>
          </a:prstGeom>
        </p:spPr>
      </p:pic>
      <p:graphicFrame>
        <p:nvGraphicFramePr>
          <p:cNvPr id="6" name="Tableau 5">
            <a:extLst>
              <a:ext uri="{FF2B5EF4-FFF2-40B4-BE49-F238E27FC236}">
                <a16:creationId xmlns:a16="http://schemas.microsoft.com/office/drawing/2014/main" id="{A8BD90A0-B172-4B2D-8FA6-B9140C072F01}"/>
              </a:ext>
            </a:extLst>
          </p:cNvPr>
          <p:cNvGraphicFramePr>
            <a:graphicFrameLocks noGrp="1"/>
          </p:cNvGraphicFramePr>
          <p:nvPr>
            <p:extLst>
              <p:ext uri="{D42A27DB-BD31-4B8C-83A1-F6EECF244321}">
                <p14:modId xmlns:p14="http://schemas.microsoft.com/office/powerpoint/2010/main" val="2922741685"/>
              </p:ext>
            </p:extLst>
          </p:nvPr>
        </p:nvGraphicFramePr>
        <p:xfrm>
          <a:off x="1815627" y="2330375"/>
          <a:ext cx="9078691" cy="610172"/>
        </p:xfrm>
        <a:graphic>
          <a:graphicData uri="http://schemas.openxmlformats.org/drawingml/2006/table">
            <a:tbl>
              <a:tblPr firstRow="1" firstCol="1" bandRow="1">
                <a:tableStyleId>{5C22544A-7EE6-4342-B048-85BDC9FD1C3A}</a:tableStyleId>
              </a:tblPr>
              <a:tblGrid>
                <a:gridCol w="9078691">
                  <a:extLst>
                    <a:ext uri="{9D8B030D-6E8A-4147-A177-3AD203B41FA5}">
                      <a16:colId xmlns:a16="http://schemas.microsoft.com/office/drawing/2014/main" val="3990533263"/>
                    </a:ext>
                  </a:extLst>
                </a:gridCol>
              </a:tblGrid>
              <a:tr h="486602">
                <a:tc>
                  <a:txBody>
                    <a:bodyPr/>
                    <a:lstStyle/>
                    <a:p>
                      <a:pPr>
                        <a:lnSpc>
                          <a:spcPct val="115000"/>
                        </a:lnSpc>
                        <a:spcAft>
                          <a:spcPts val="0"/>
                        </a:spcAft>
                      </a:pPr>
                      <a:r>
                        <a:rPr lang="fr-FR" sz="1800" dirty="0">
                          <a:solidFill>
                            <a:schemeClr val="tx1"/>
                          </a:solidFill>
                          <a:effectLst/>
                        </a:rPr>
                        <a:t>Garder des traces du cheminement l’enfant et de sa fréquentation des livres dans un carnet de lecteur ou un portfolio</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118412894"/>
                  </a:ext>
                </a:extLst>
              </a:tr>
            </a:tbl>
          </a:graphicData>
        </a:graphic>
      </p:graphicFrame>
      <p:graphicFrame>
        <p:nvGraphicFramePr>
          <p:cNvPr id="9" name="Tableau 8">
            <a:extLst>
              <a:ext uri="{FF2B5EF4-FFF2-40B4-BE49-F238E27FC236}">
                <a16:creationId xmlns:a16="http://schemas.microsoft.com/office/drawing/2014/main" id="{B0E2EE80-C1DA-459B-8F92-C0E9FD50EBD5}"/>
              </a:ext>
            </a:extLst>
          </p:cNvPr>
          <p:cNvGraphicFramePr>
            <a:graphicFrameLocks noGrp="1"/>
          </p:cNvGraphicFramePr>
          <p:nvPr>
            <p:extLst>
              <p:ext uri="{D42A27DB-BD31-4B8C-83A1-F6EECF244321}">
                <p14:modId xmlns:p14="http://schemas.microsoft.com/office/powerpoint/2010/main" val="2087539492"/>
              </p:ext>
            </p:extLst>
          </p:nvPr>
        </p:nvGraphicFramePr>
        <p:xfrm>
          <a:off x="1794191" y="3163441"/>
          <a:ext cx="9078691" cy="578537"/>
        </p:xfrm>
        <a:graphic>
          <a:graphicData uri="http://schemas.openxmlformats.org/drawingml/2006/table">
            <a:tbl>
              <a:tblPr firstRow="1" firstCol="1" bandRow="1">
                <a:tableStyleId>{5C22544A-7EE6-4342-B048-85BDC9FD1C3A}</a:tableStyleId>
              </a:tblPr>
              <a:tblGrid>
                <a:gridCol w="9078691">
                  <a:extLst>
                    <a:ext uri="{9D8B030D-6E8A-4147-A177-3AD203B41FA5}">
                      <a16:colId xmlns:a16="http://schemas.microsoft.com/office/drawing/2014/main" val="3719241773"/>
                    </a:ext>
                  </a:extLst>
                </a:gridCol>
              </a:tblGrid>
              <a:tr h="578537">
                <a:tc>
                  <a:txBody>
                    <a:bodyPr/>
                    <a:lstStyle/>
                    <a:p>
                      <a:pPr>
                        <a:lnSpc>
                          <a:spcPct val="115000"/>
                        </a:lnSpc>
                        <a:spcAft>
                          <a:spcPts val="0"/>
                        </a:spcAft>
                      </a:pPr>
                      <a:r>
                        <a:rPr lang="fr-FR" sz="1800" dirty="0">
                          <a:solidFill>
                            <a:schemeClr val="tx1"/>
                          </a:solidFill>
                          <a:effectLst/>
                        </a:rPr>
                        <a:t>Alterner le travail collectif et individuel du projet de lecture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59021940"/>
                  </a:ext>
                </a:extLst>
              </a:tr>
            </a:tbl>
          </a:graphicData>
        </a:graphic>
      </p:graphicFrame>
      <p:graphicFrame>
        <p:nvGraphicFramePr>
          <p:cNvPr id="10" name="Tableau 9">
            <a:extLst>
              <a:ext uri="{FF2B5EF4-FFF2-40B4-BE49-F238E27FC236}">
                <a16:creationId xmlns:a16="http://schemas.microsoft.com/office/drawing/2014/main" id="{4DDDF3A6-A139-4BF9-AECD-4692858AF6EA}"/>
              </a:ext>
            </a:extLst>
          </p:cNvPr>
          <p:cNvGraphicFramePr>
            <a:graphicFrameLocks noGrp="1"/>
          </p:cNvGraphicFramePr>
          <p:nvPr>
            <p:extLst>
              <p:ext uri="{D42A27DB-BD31-4B8C-83A1-F6EECF244321}">
                <p14:modId xmlns:p14="http://schemas.microsoft.com/office/powerpoint/2010/main" val="4235687445"/>
              </p:ext>
            </p:extLst>
          </p:nvPr>
        </p:nvGraphicFramePr>
        <p:xfrm>
          <a:off x="1794191" y="4014350"/>
          <a:ext cx="9055459" cy="578538"/>
        </p:xfrm>
        <a:graphic>
          <a:graphicData uri="http://schemas.openxmlformats.org/drawingml/2006/table">
            <a:tbl>
              <a:tblPr firstRow="1" firstCol="1" bandRow="1">
                <a:tableStyleId>{5C22544A-7EE6-4342-B048-85BDC9FD1C3A}</a:tableStyleId>
              </a:tblPr>
              <a:tblGrid>
                <a:gridCol w="9055459">
                  <a:extLst>
                    <a:ext uri="{9D8B030D-6E8A-4147-A177-3AD203B41FA5}">
                      <a16:colId xmlns:a16="http://schemas.microsoft.com/office/drawing/2014/main" val="1735145886"/>
                    </a:ext>
                  </a:extLst>
                </a:gridCol>
              </a:tblGrid>
              <a:tr h="578538">
                <a:tc>
                  <a:txBody>
                    <a:bodyPr/>
                    <a:lstStyle/>
                    <a:p>
                      <a:pPr>
                        <a:lnSpc>
                          <a:spcPct val="115000"/>
                        </a:lnSpc>
                        <a:spcAft>
                          <a:spcPts val="0"/>
                        </a:spcAft>
                      </a:pPr>
                      <a:r>
                        <a:rPr lang="fr-FR" sz="1800" dirty="0">
                          <a:solidFill>
                            <a:schemeClr val="tx1"/>
                          </a:solidFill>
                          <a:effectLst/>
                        </a:rPr>
                        <a:t>Proposer des lectures partagées, des lectures en réseau</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32466674"/>
                  </a:ext>
                </a:extLst>
              </a:tr>
            </a:tbl>
          </a:graphicData>
        </a:graphic>
      </p:graphicFrame>
      <p:graphicFrame>
        <p:nvGraphicFramePr>
          <p:cNvPr id="11" name="Tableau 10">
            <a:extLst>
              <a:ext uri="{FF2B5EF4-FFF2-40B4-BE49-F238E27FC236}">
                <a16:creationId xmlns:a16="http://schemas.microsoft.com/office/drawing/2014/main" id="{D155E89A-F3BD-4BA9-88C6-0545596C94CE}"/>
              </a:ext>
            </a:extLst>
          </p:cNvPr>
          <p:cNvGraphicFramePr>
            <a:graphicFrameLocks noGrp="1"/>
          </p:cNvGraphicFramePr>
          <p:nvPr>
            <p:extLst>
              <p:ext uri="{D42A27DB-BD31-4B8C-83A1-F6EECF244321}">
                <p14:modId xmlns:p14="http://schemas.microsoft.com/office/powerpoint/2010/main" val="3158443076"/>
              </p:ext>
            </p:extLst>
          </p:nvPr>
        </p:nvGraphicFramePr>
        <p:xfrm>
          <a:off x="1749526" y="4750772"/>
          <a:ext cx="9078690" cy="433474"/>
        </p:xfrm>
        <a:graphic>
          <a:graphicData uri="http://schemas.openxmlformats.org/drawingml/2006/table">
            <a:tbl>
              <a:tblPr firstRow="1" firstCol="1" bandRow="1">
                <a:tableStyleId>{5C22544A-7EE6-4342-B048-85BDC9FD1C3A}</a:tableStyleId>
              </a:tblPr>
              <a:tblGrid>
                <a:gridCol w="9078690">
                  <a:extLst>
                    <a:ext uri="{9D8B030D-6E8A-4147-A177-3AD203B41FA5}">
                      <a16:colId xmlns:a16="http://schemas.microsoft.com/office/drawing/2014/main" val="1895462914"/>
                    </a:ext>
                  </a:extLst>
                </a:gridCol>
              </a:tblGrid>
              <a:tr h="433474">
                <a:tc>
                  <a:txBody>
                    <a:bodyPr/>
                    <a:lstStyle/>
                    <a:p>
                      <a:pPr>
                        <a:spcAft>
                          <a:spcPts val="0"/>
                        </a:spcAft>
                      </a:pPr>
                      <a:r>
                        <a:rPr lang="fr-FR" sz="1800" dirty="0">
                          <a:solidFill>
                            <a:schemeClr val="tx1"/>
                          </a:solidFill>
                          <a:effectLst/>
                        </a:rPr>
                        <a:t>Favoriser l’accès à un coin bibliothèque accueillant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17992019"/>
                  </a:ext>
                </a:extLst>
              </a:tr>
            </a:tbl>
          </a:graphicData>
        </a:graphic>
      </p:graphicFrame>
      <p:graphicFrame>
        <p:nvGraphicFramePr>
          <p:cNvPr id="12" name="Tableau 11">
            <a:extLst>
              <a:ext uri="{FF2B5EF4-FFF2-40B4-BE49-F238E27FC236}">
                <a16:creationId xmlns:a16="http://schemas.microsoft.com/office/drawing/2014/main" id="{631B9203-B1BE-44D7-91E2-38B5461C1969}"/>
              </a:ext>
            </a:extLst>
          </p:cNvPr>
          <p:cNvGraphicFramePr>
            <a:graphicFrameLocks noGrp="1"/>
          </p:cNvGraphicFramePr>
          <p:nvPr>
            <p:extLst>
              <p:ext uri="{D42A27DB-BD31-4B8C-83A1-F6EECF244321}">
                <p14:modId xmlns:p14="http://schemas.microsoft.com/office/powerpoint/2010/main" val="502767076"/>
              </p:ext>
            </p:extLst>
          </p:nvPr>
        </p:nvGraphicFramePr>
        <p:xfrm>
          <a:off x="1785933" y="5450508"/>
          <a:ext cx="9055458" cy="450014"/>
        </p:xfrm>
        <a:graphic>
          <a:graphicData uri="http://schemas.openxmlformats.org/drawingml/2006/table">
            <a:tbl>
              <a:tblPr firstRow="1" firstCol="1" bandRow="1">
                <a:tableStyleId>{5C22544A-7EE6-4342-B048-85BDC9FD1C3A}</a:tableStyleId>
              </a:tblPr>
              <a:tblGrid>
                <a:gridCol w="9055458">
                  <a:extLst>
                    <a:ext uri="{9D8B030D-6E8A-4147-A177-3AD203B41FA5}">
                      <a16:colId xmlns:a16="http://schemas.microsoft.com/office/drawing/2014/main" val="3044969071"/>
                    </a:ext>
                  </a:extLst>
                </a:gridCol>
              </a:tblGrid>
              <a:tr h="450014">
                <a:tc>
                  <a:txBody>
                    <a:bodyPr/>
                    <a:lstStyle/>
                    <a:p>
                      <a:pPr>
                        <a:lnSpc>
                          <a:spcPct val="115000"/>
                        </a:lnSpc>
                        <a:spcAft>
                          <a:spcPts val="0"/>
                        </a:spcAft>
                      </a:pPr>
                      <a:r>
                        <a:rPr lang="fr-FR" sz="1800" dirty="0">
                          <a:solidFill>
                            <a:schemeClr val="tx1"/>
                          </a:solidFill>
                          <a:effectLst/>
                        </a:rPr>
                        <a:t>Nourrir la lecture de types d’écrits variés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88384956"/>
                  </a:ext>
                </a:extLst>
              </a:tr>
            </a:tbl>
          </a:graphicData>
        </a:graphic>
      </p:graphicFrame>
      <p:graphicFrame>
        <p:nvGraphicFramePr>
          <p:cNvPr id="13" name="Tableau 12">
            <a:extLst>
              <a:ext uri="{FF2B5EF4-FFF2-40B4-BE49-F238E27FC236}">
                <a16:creationId xmlns:a16="http://schemas.microsoft.com/office/drawing/2014/main" id="{7985B2A9-7E76-4B2E-A4B6-6C4B2814CC02}"/>
              </a:ext>
            </a:extLst>
          </p:cNvPr>
          <p:cNvGraphicFramePr>
            <a:graphicFrameLocks noGrp="1"/>
          </p:cNvGraphicFramePr>
          <p:nvPr>
            <p:extLst>
              <p:ext uri="{D42A27DB-BD31-4B8C-83A1-F6EECF244321}">
                <p14:modId xmlns:p14="http://schemas.microsoft.com/office/powerpoint/2010/main" val="2554008589"/>
              </p:ext>
            </p:extLst>
          </p:nvPr>
        </p:nvGraphicFramePr>
        <p:xfrm>
          <a:off x="1815627" y="6090249"/>
          <a:ext cx="9012589" cy="320366"/>
        </p:xfrm>
        <a:graphic>
          <a:graphicData uri="http://schemas.openxmlformats.org/drawingml/2006/table">
            <a:tbl>
              <a:tblPr firstRow="1" firstCol="1" bandRow="1">
                <a:tableStyleId>{5C22544A-7EE6-4342-B048-85BDC9FD1C3A}</a:tableStyleId>
              </a:tblPr>
              <a:tblGrid>
                <a:gridCol w="9012589">
                  <a:extLst>
                    <a:ext uri="{9D8B030D-6E8A-4147-A177-3AD203B41FA5}">
                      <a16:colId xmlns:a16="http://schemas.microsoft.com/office/drawing/2014/main" val="3372320591"/>
                    </a:ext>
                  </a:extLst>
                </a:gridCol>
              </a:tblGrid>
              <a:tr h="320366">
                <a:tc>
                  <a:txBody>
                    <a:bodyPr/>
                    <a:lstStyle/>
                    <a:p>
                      <a:pPr>
                        <a:lnSpc>
                          <a:spcPct val="115000"/>
                        </a:lnSpc>
                        <a:spcAft>
                          <a:spcPts val="0"/>
                        </a:spcAft>
                      </a:pPr>
                      <a:r>
                        <a:rPr lang="fr-FR" sz="1800" dirty="0">
                          <a:solidFill>
                            <a:schemeClr val="tx1"/>
                          </a:solidFill>
                          <a:effectLst/>
                        </a:rPr>
                        <a:t>Développer le plaisir de lire et travailler sur les émotions que procure la lecture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09559005"/>
                  </a:ext>
                </a:extLst>
              </a:tr>
            </a:tbl>
          </a:graphicData>
        </a:graphic>
      </p:graphicFrame>
    </p:spTree>
    <p:extLst>
      <p:ext uri="{BB962C8B-B14F-4D97-AF65-F5344CB8AC3E}">
        <p14:creationId xmlns:p14="http://schemas.microsoft.com/office/powerpoint/2010/main" val="92541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B6DF3-1BBF-4CB3-9557-09995C9D1C44}"/>
              </a:ext>
            </a:extLst>
          </p:cNvPr>
          <p:cNvSpPr>
            <a:spLocks noGrp="1"/>
          </p:cNvSpPr>
          <p:nvPr>
            <p:ph type="title"/>
          </p:nvPr>
        </p:nvSpPr>
        <p:spPr>
          <a:xfrm>
            <a:off x="2592925" y="624110"/>
            <a:ext cx="9087241" cy="842381"/>
          </a:xfrm>
        </p:spPr>
        <p:txBody>
          <a:bodyPr/>
          <a:lstStyle/>
          <a:p>
            <a:pPr algn="ctr" defTabSz="685800">
              <a:lnSpc>
                <a:spcPct val="90000"/>
              </a:lnSpc>
            </a:pPr>
            <a:r>
              <a:rPr lang="fr-FR" sz="2800" b="1" cap="all" spc="-100" dirty="0">
                <a:solidFill>
                  <a:srgbClr val="F9AD15"/>
                </a:solidFill>
                <a:latin typeface="Arial Black" panose="020B0A04020102020204" pitchFamily="34" charset="0"/>
              </a:rPr>
              <a:t>PROJET DE LECTEUR EN CO-ENSEIGNEMENT</a:t>
            </a:r>
          </a:p>
        </p:txBody>
      </p:sp>
      <p:pic>
        <p:nvPicPr>
          <p:cNvPr id="4" name="Image 3">
            <a:extLst>
              <a:ext uri="{FF2B5EF4-FFF2-40B4-BE49-F238E27FC236}">
                <a16:creationId xmlns:a16="http://schemas.microsoft.com/office/drawing/2014/main" id="{E24F678C-98AC-4FEF-9CC5-30981752194A}"/>
              </a:ext>
            </a:extLst>
          </p:cNvPr>
          <p:cNvPicPr>
            <a:picLocks noChangeAspect="1"/>
          </p:cNvPicPr>
          <p:nvPr/>
        </p:nvPicPr>
        <p:blipFill rotWithShape="1">
          <a:blip r:embed="rId2"/>
          <a:srcRect r="42267"/>
          <a:stretch/>
        </p:blipFill>
        <p:spPr>
          <a:xfrm>
            <a:off x="2766517" y="3952653"/>
            <a:ext cx="2210925" cy="2085301"/>
          </a:xfrm>
          <a:prstGeom prst="rect">
            <a:avLst/>
          </a:prstGeom>
        </p:spPr>
      </p:pic>
      <p:pic>
        <p:nvPicPr>
          <p:cNvPr id="5" name="Image 4">
            <a:extLst>
              <a:ext uri="{FF2B5EF4-FFF2-40B4-BE49-F238E27FC236}">
                <a16:creationId xmlns:a16="http://schemas.microsoft.com/office/drawing/2014/main" id="{DDDB10F0-14A5-49F2-912F-A78D19F7C114}"/>
              </a:ext>
            </a:extLst>
          </p:cNvPr>
          <p:cNvPicPr>
            <a:picLocks noChangeAspect="1"/>
          </p:cNvPicPr>
          <p:nvPr/>
        </p:nvPicPr>
        <p:blipFill rotWithShape="1">
          <a:blip r:embed="rId2"/>
          <a:srcRect l="57733"/>
          <a:stretch/>
        </p:blipFill>
        <p:spPr>
          <a:xfrm>
            <a:off x="2766517" y="1644618"/>
            <a:ext cx="1745098" cy="2129908"/>
          </a:xfrm>
          <a:prstGeom prst="rect">
            <a:avLst/>
          </a:prstGeom>
        </p:spPr>
      </p:pic>
      <p:sp>
        <p:nvSpPr>
          <p:cNvPr id="11" name="ZoneTexte 10">
            <a:extLst>
              <a:ext uri="{FF2B5EF4-FFF2-40B4-BE49-F238E27FC236}">
                <a16:creationId xmlns:a16="http://schemas.microsoft.com/office/drawing/2014/main" id="{978C18AD-D2DB-4809-B001-210133671273}"/>
              </a:ext>
            </a:extLst>
          </p:cNvPr>
          <p:cNvSpPr txBox="1"/>
          <p:nvPr/>
        </p:nvSpPr>
        <p:spPr>
          <a:xfrm>
            <a:off x="4761780" y="1886158"/>
            <a:ext cx="5451895" cy="1200329"/>
          </a:xfrm>
          <a:prstGeom prst="rect">
            <a:avLst/>
          </a:prstGeom>
          <a:noFill/>
        </p:spPr>
        <p:txBody>
          <a:bodyPr wrap="square" rtlCol="0">
            <a:spAutoFit/>
          </a:bodyPr>
          <a:lstStyle/>
          <a:p>
            <a:r>
              <a:rPr lang="fr-FR" dirty="0"/>
              <a:t>Un enseignant lit l’histoire. </a:t>
            </a:r>
          </a:p>
          <a:p>
            <a:endParaRPr lang="fr-FR" dirty="0"/>
          </a:p>
          <a:p>
            <a:r>
              <a:rPr lang="fr-FR" dirty="0"/>
              <a:t>L’autre enseignant questionne les élèves sur leur projet de lecteur.</a:t>
            </a:r>
          </a:p>
        </p:txBody>
      </p:sp>
      <p:sp>
        <p:nvSpPr>
          <p:cNvPr id="12" name="ZoneTexte 11">
            <a:extLst>
              <a:ext uri="{FF2B5EF4-FFF2-40B4-BE49-F238E27FC236}">
                <a16:creationId xmlns:a16="http://schemas.microsoft.com/office/drawing/2014/main" id="{27D510BC-A01C-4364-A3B9-4ED5F1900DAE}"/>
              </a:ext>
            </a:extLst>
          </p:cNvPr>
          <p:cNvSpPr txBox="1"/>
          <p:nvPr/>
        </p:nvSpPr>
        <p:spPr>
          <a:xfrm>
            <a:off x="5103962" y="4395138"/>
            <a:ext cx="6576204" cy="1477328"/>
          </a:xfrm>
          <a:prstGeom prst="rect">
            <a:avLst/>
          </a:prstGeom>
          <a:noFill/>
        </p:spPr>
        <p:txBody>
          <a:bodyPr wrap="square" rtlCol="0">
            <a:spAutoFit/>
          </a:bodyPr>
          <a:lstStyle/>
          <a:p>
            <a:r>
              <a:rPr lang="fr-FR" dirty="0"/>
              <a:t>Autre modalité : un enseignant questionne les élèves sur leur projet en collectif.</a:t>
            </a:r>
          </a:p>
          <a:p>
            <a:r>
              <a:rPr lang="fr-FR" dirty="0"/>
              <a:t>L’autre enseignant questionne les élèves individuellement et note les propositions en dictée à l’adulte en début d’année.</a:t>
            </a:r>
          </a:p>
        </p:txBody>
      </p:sp>
    </p:spTree>
    <p:extLst>
      <p:ext uri="{BB962C8B-B14F-4D97-AF65-F5344CB8AC3E}">
        <p14:creationId xmlns:p14="http://schemas.microsoft.com/office/powerpoint/2010/main" val="1197487892"/>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416</TotalTime>
  <Words>1531</Words>
  <Application>Microsoft Office PowerPoint</Application>
  <PresentationFormat>Grand écran</PresentationFormat>
  <Paragraphs>166</Paragraphs>
  <Slides>24</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Arial Black</vt:lpstr>
      <vt:lpstr>Britannic Bold</vt:lpstr>
      <vt:lpstr>Calibri</vt:lpstr>
      <vt:lpstr>Century Gothic</vt:lpstr>
      <vt:lpstr>Times New Roman</vt:lpstr>
      <vt:lpstr>Wingdings 3</vt:lpstr>
      <vt:lpstr>Brin</vt:lpstr>
      <vt:lpstr>LE CO-ENSEIGNEMENT  2ème session juin 2021</vt:lpstr>
      <vt:lpstr>DEFINITION DU CO ENSEIGNEMENT NUAGE DE MOTS CONSTRUITS SESSION 1</vt:lpstr>
      <vt:lpstr>Présentation PowerPoint</vt:lpstr>
      <vt:lpstr>Présentation PowerPoint</vt:lpstr>
      <vt:lpstr>Présentation PowerPoint</vt:lpstr>
      <vt:lpstr>Présentation PowerPoint</vt:lpstr>
      <vt:lpstr>Présentation PowerPoint</vt:lpstr>
      <vt:lpstr>Présentation PowerPoint</vt:lpstr>
      <vt:lpstr>PROJET DE LECTEUR EN CO-ENSEIGNEMENT</vt:lpstr>
      <vt:lpstr>Présentation PowerPoint</vt:lpstr>
      <vt:lpstr>LES ATELIERS PAR PROFILS DE DECODEURS EN CO-ENSEIGNEMENT</vt:lpstr>
      <vt:lpstr>Présentation PowerPoint</vt:lpstr>
      <vt:lpstr>EDL EN CO-ENSEIGNEMENT</vt:lpstr>
      <vt:lpstr>Présentation PowerPoint</vt:lpstr>
      <vt:lpstr>LEXIQUE EN CO-ENSEIGNEMENT</vt:lpstr>
      <vt:lpstr>Présentation PowerPoint</vt:lpstr>
      <vt:lpstr>COMPREHENSION EN CO-ENSEIGNEMENT</vt:lpstr>
      <vt:lpstr>Les conditions de la réussite pour la production écrite</vt:lpstr>
      <vt:lpstr>PRODUCTION ECRITE EN CO-ENSEIGNEMENT</vt:lpstr>
      <vt:lpstr>Les conditions de la réussite pour l’ECRITURE</vt:lpstr>
      <vt:lpstr>PRODUCTION ECRITE EN CO-ENSEIGNEMENT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CO-ENSEIGNEMENT</dc:title>
  <dc:creator>Christelle Pourchet</dc:creator>
  <cp:lastModifiedBy>Christelle Pourchet</cp:lastModifiedBy>
  <cp:revision>48</cp:revision>
  <dcterms:created xsi:type="dcterms:W3CDTF">2021-05-06T08:40:55Z</dcterms:created>
  <dcterms:modified xsi:type="dcterms:W3CDTF">2021-06-23T09:57:17Z</dcterms:modified>
</cp:coreProperties>
</file>